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85" r:id="rId3"/>
    <p:sldId id="286" r:id="rId4"/>
    <p:sldId id="270" r:id="rId5"/>
    <p:sldId id="269" r:id="rId6"/>
    <p:sldId id="257" r:id="rId7"/>
    <p:sldId id="305" r:id="rId8"/>
    <p:sldId id="258" r:id="rId9"/>
    <p:sldId id="259" r:id="rId10"/>
    <p:sldId id="260" r:id="rId11"/>
    <p:sldId id="292" r:id="rId12"/>
    <p:sldId id="290" r:id="rId13"/>
    <p:sldId id="294" r:id="rId14"/>
    <p:sldId id="295" r:id="rId15"/>
    <p:sldId id="288" r:id="rId16"/>
    <p:sldId id="261" r:id="rId17"/>
    <p:sldId id="262" r:id="rId18"/>
    <p:sldId id="263" r:id="rId19"/>
    <p:sldId id="302" r:id="rId20"/>
    <p:sldId id="300" r:id="rId21"/>
    <p:sldId id="264" r:id="rId22"/>
    <p:sldId id="265" r:id="rId23"/>
    <p:sldId id="304" r:id="rId24"/>
    <p:sldId id="289" r:id="rId25"/>
    <p:sldId id="266" r:id="rId26"/>
    <p:sldId id="267" r:id="rId27"/>
    <p:sldId id="268" r:id="rId28"/>
    <p:sldId id="310" r:id="rId29"/>
    <p:sldId id="272" r:id="rId30"/>
    <p:sldId id="274" r:id="rId31"/>
    <p:sldId id="277" r:id="rId32"/>
    <p:sldId id="275" r:id="rId33"/>
    <p:sldId id="297" r:id="rId34"/>
    <p:sldId id="296" r:id="rId35"/>
    <p:sldId id="298" r:id="rId36"/>
    <p:sldId id="311" r:id="rId37"/>
    <p:sldId id="312" r:id="rId38"/>
    <p:sldId id="279" r:id="rId39"/>
    <p:sldId id="284" r:id="rId40"/>
    <p:sldId id="280" r:id="rId41"/>
    <p:sldId id="281" r:id="rId42"/>
    <p:sldId id="308" r:id="rId43"/>
    <p:sldId id="282" r:id="rId44"/>
    <p:sldId id="283" r:id="rId45"/>
    <p:sldId id="301" r:id="rId4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01" autoAdjust="0"/>
    <p:restoredTop sz="94662" autoAdjust="0"/>
  </p:normalViewPr>
  <p:slideViewPr>
    <p:cSldViewPr>
      <p:cViewPr varScale="1">
        <p:scale>
          <a:sx n="70" d="100"/>
          <a:sy n="70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04581-77A3-4AE4-A1C7-67D16D02ECDB}" type="datetimeFigureOut">
              <a:rPr lang="fr-FR" smtClean="0"/>
              <a:t>23/05/2018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11338-BB50-4FC3-B103-F6C36ED954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478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11338-BB50-4FC3-B103-F6C36ED954FE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28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0034-2DDE-4479-97A7-69295B03E5D3}" type="datetimeFigureOut">
              <a:rPr lang="fr-FR" smtClean="0"/>
              <a:pPr/>
              <a:t>23/05/2018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33D4-8B47-41D6-A98C-0F6D588438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0034-2DDE-4479-97A7-69295B03E5D3}" type="datetimeFigureOut">
              <a:rPr lang="fr-FR" smtClean="0"/>
              <a:pPr/>
              <a:t>23/05/2018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33D4-8B47-41D6-A98C-0F6D588438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0034-2DDE-4479-97A7-69295B03E5D3}" type="datetimeFigureOut">
              <a:rPr lang="fr-FR" smtClean="0"/>
              <a:pPr/>
              <a:t>23/05/2018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33D4-8B47-41D6-A98C-0F6D588438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01963-ECEB-41C7-9C4B-6EA3288A003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0034-2DDE-4479-97A7-69295B03E5D3}" type="datetimeFigureOut">
              <a:rPr lang="fr-FR" smtClean="0"/>
              <a:pPr/>
              <a:t>23/05/2018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33D4-8B47-41D6-A98C-0F6D588438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0034-2DDE-4479-97A7-69295B03E5D3}" type="datetimeFigureOut">
              <a:rPr lang="fr-FR" smtClean="0"/>
              <a:pPr/>
              <a:t>23/05/2018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33D4-8B47-41D6-A98C-0F6D588438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0034-2DDE-4479-97A7-69295B03E5D3}" type="datetimeFigureOut">
              <a:rPr lang="fr-FR" smtClean="0"/>
              <a:pPr/>
              <a:t>23/05/2018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33D4-8B47-41D6-A98C-0F6D588438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0034-2DDE-4479-97A7-69295B03E5D3}" type="datetimeFigureOut">
              <a:rPr lang="fr-FR" smtClean="0"/>
              <a:pPr/>
              <a:t>23/05/2018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33D4-8B47-41D6-A98C-0F6D588438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0034-2DDE-4479-97A7-69295B03E5D3}" type="datetimeFigureOut">
              <a:rPr lang="fr-FR" smtClean="0"/>
              <a:pPr/>
              <a:t>23/05/2018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33D4-8B47-41D6-A98C-0F6D588438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0034-2DDE-4479-97A7-69295B03E5D3}" type="datetimeFigureOut">
              <a:rPr lang="fr-FR" smtClean="0"/>
              <a:pPr/>
              <a:t>23/05/2018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33D4-8B47-41D6-A98C-0F6D588438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0034-2DDE-4479-97A7-69295B03E5D3}" type="datetimeFigureOut">
              <a:rPr lang="fr-FR" smtClean="0"/>
              <a:pPr/>
              <a:t>23/05/2018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33D4-8B47-41D6-A98C-0F6D588438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0034-2DDE-4479-97A7-69295B03E5D3}" type="datetimeFigureOut">
              <a:rPr lang="fr-FR" smtClean="0"/>
              <a:pPr/>
              <a:t>23/05/2018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33D4-8B47-41D6-A98C-0F6D588438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20034-2DDE-4479-97A7-69295B03E5D3}" type="datetimeFigureOut">
              <a:rPr lang="fr-FR" smtClean="0"/>
              <a:pPr/>
              <a:t>23/05/2018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533D4-8B47-41D6-A98C-0F6D588438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846640" cy="3818855"/>
          </a:xfrm>
        </p:spPr>
        <p:txBody>
          <a:bodyPr>
            <a:normAutofit/>
          </a:bodyPr>
          <a:lstStyle/>
          <a:p>
            <a:r>
              <a:rPr lang="fr-FR" sz="5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 </a:t>
            </a:r>
            <a:r>
              <a:rPr lang="fr-FR" sz="53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Emagramme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 2018</a:t>
            </a:r>
            <a:br>
              <a:rPr lang="fr-FR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ASUL VOL-LIBRE</a:t>
            </a:r>
            <a:endParaRPr lang="fr-FR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843213" y="620713"/>
            <a:ext cx="6124575" cy="11520487"/>
            <a:chOff x="1776" y="384"/>
            <a:chExt cx="3858" cy="7257"/>
          </a:xfrm>
        </p:grpSpPr>
        <p:sp>
          <p:nvSpPr>
            <p:cNvPr id="131074" name="Rectangle 2"/>
            <p:cNvSpPr>
              <a:spLocks noChangeArrowheads="1"/>
            </p:cNvSpPr>
            <p:nvPr/>
          </p:nvSpPr>
          <p:spPr bwMode="auto">
            <a:xfrm>
              <a:off x="1776" y="432"/>
              <a:ext cx="3840" cy="3744"/>
            </a:xfrm>
            <a:prstGeom prst="rect">
              <a:avLst/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13107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76" y="384"/>
              <a:ext cx="3858" cy="7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1600200" y="0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L'EMAGRAMME A 45°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0" y="685800"/>
            <a:ext cx="2819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/>
              <a:t>Le graphique est complété par un réseau de courbes vertes en trait continu.</a:t>
            </a:r>
            <a:endParaRPr lang="fr-FR" sz="2400" b="1" dirty="0"/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0" y="4869160"/>
            <a:ext cx="2819400" cy="1590675"/>
          </a:xfrm>
          <a:prstGeom prst="rect">
            <a:avLst/>
          </a:prstGeom>
          <a:solidFill>
            <a:schemeClr val="bg1"/>
          </a:solidFill>
          <a:ln w="38100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Ces courbes sont appelées « adiabatiques sèches ».</a:t>
            </a:r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0" y="2276475"/>
            <a:ext cx="28194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/>
              <a:t>Elle permettent de déterminer la variation de  température d'une particule </a:t>
            </a:r>
            <a:r>
              <a:rPr lang="fr-FR" b="1" u="sng" dirty="0">
                <a:solidFill>
                  <a:srgbClr val="FF0000"/>
                </a:solidFill>
              </a:rPr>
              <a:t>non saturée </a:t>
            </a:r>
            <a:r>
              <a:rPr lang="fr-FR" b="1" dirty="0"/>
              <a:t>subissant une détente ou une compression adiabatique.</a:t>
            </a:r>
            <a:r>
              <a:rPr lang="fr-FR" sz="2400" b="1" dirty="0"/>
              <a:t> 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484438" y="1844675"/>
            <a:ext cx="3024187" cy="1800225"/>
            <a:chOff x="1565" y="1162"/>
            <a:chExt cx="1905" cy="1134"/>
          </a:xfrm>
        </p:grpSpPr>
        <p:sp>
          <p:nvSpPr>
            <p:cNvPr id="131081" name="Line 9"/>
            <p:cNvSpPr>
              <a:spLocks noChangeShapeType="1"/>
            </p:cNvSpPr>
            <p:nvPr/>
          </p:nvSpPr>
          <p:spPr bwMode="auto">
            <a:xfrm>
              <a:off x="1565" y="1162"/>
              <a:ext cx="1179" cy="63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31082" name="Line 10"/>
            <p:cNvSpPr>
              <a:spLocks noChangeShapeType="1"/>
            </p:cNvSpPr>
            <p:nvPr/>
          </p:nvSpPr>
          <p:spPr bwMode="auto">
            <a:xfrm>
              <a:off x="1565" y="1162"/>
              <a:ext cx="1905" cy="1134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7" grpId="0" autoUpdateAnimBg="0"/>
      <p:bldP spid="131078" grpId="0" animBg="1" autoUpdateAnimBg="0"/>
      <p:bldP spid="13107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Adiabatique sèche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smtClean="0"/>
              <a:t>Une bulle d’air qui quitte le sol voit :</a:t>
            </a:r>
          </a:p>
          <a:p>
            <a:r>
              <a:rPr lang="fr-FR" dirty="0" smtClean="0"/>
              <a:t>sa pression baisser</a:t>
            </a:r>
          </a:p>
          <a:p>
            <a:r>
              <a:rPr lang="fr-FR" dirty="0" smtClean="0"/>
              <a:t>son ‘volume’ augmenter</a:t>
            </a:r>
          </a:p>
          <a:p>
            <a:r>
              <a:rPr lang="fr-FR" dirty="0" smtClean="0"/>
              <a:t>sa température baisser : environ 1°C/ 100 m</a:t>
            </a:r>
          </a:p>
          <a:p>
            <a:pPr marL="0" indent="0">
              <a:buNone/>
            </a:pPr>
            <a:r>
              <a:rPr lang="fr-FR" dirty="0" smtClean="0"/>
              <a:t>suivant les lois de la </a:t>
            </a:r>
            <a:r>
              <a:rPr lang="fr-FR" dirty="0" smtClean="0"/>
              <a:t>thermodynamique, indépendamment de l’air qui l’entoure,</a:t>
            </a:r>
          </a:p>
          <a:p>
            <a:pPr marL="0" indent="0">
              <a:buNone/>
            </a:pPr>
            <a:r>
              <a:rPr lang="fr-FR" dirty="0" smtClean="0"/>
              <a:t> tant qu’elle a une température plus élevée que celui-ci,</a:t>
            </a:r>
          </a:p>
          <a:p>
            <a:pPr marL="0" indent="0">
              <a:buNone/>
            </a:pPr>
            <a:r>
              <a:rPr lang="fr-FR" dirty="0" smtClean="0"/>
              <a:t>et </a:t>
            </a:r>
            <a:r>
              <a:rPr lang="fr-FR" dirty="0" smtClean="0"/>
              <a:t>tant </a:t>
            </a:r>
            <a:r>
              <a:rPr lang="fr-FR" dirty="0" smtClean="0"/>
              <a:t>qu’elle reste non saturée ( pas d’apparition de gouttelettes d’eau liquide)</a:t>
            </a:r>
          </a:p>
          <a:p>
            <a:pPr marL="0" indent="0">
              <a:buNone/>
            </a:pPr>
            <a:r>
              <a:rPr lang="fr-FR" dirty="0" smtClean="0"/>
              <a:t>Nb : adiabatique : sans échange de chaleur avec l’extérieur.  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4274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se passe-t-il quand on chauffe de l’eau ?</a:t>
            </a:r>
            <a:endParaRPr lang="fr-FR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/>
              <a:t>On chauffe de l’eau à raison de 10 °C /mn, température de départ : 20 °C.</a:t>
            </a:r>
          </a:p>
          <a:p>
            <a:pPr marL="0" indent="0">
              <a:buNone/>
            </a:pPr>
            <a:r>
              <a:rPr lang="fr-FR" sz="2800" dirty="0" smtClean="0"/>
              <a:t>Pas de perte calorifique</a:t>
            </a:r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r>
              <a:rPr lang="fr-FR" sz="2800" dirty="0" smtClean="0"/>
              <a:t>Température de l’eau après :</a:t>
            </a:r>
          </a:p>
          <a:p>
            <a:pPr marL="0" indent="0">
              <a:buNone/>
            </a:pPr>
            <a:r>
              <a:rPr lang="fr-FR" sz="2800" dirty="0" smtClean="0"/>
              <a:t>5 mn</a:t>
            </a:r>
          </a:p>
          <a:p>
            <a:pPr marL="0" indent="0">
              <a:buNone/>
            </a:pPr>
            <a:r>
              <a:rPr lang="fr-FR" sz="2800" dirty="0" smtClean="0"/>
              <a:t>8 mn</a:t>
            </a:r>
          </a:p>
          <a:p>
            <a:pPr marL="0" indent="0">
              <a:buNone/>
            </a:pPr>
            <a:r>
              <a:rPr lang="fr-FR" sz="2800" dirty="0" smtClean="0"/>
              <a:t>10mn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360697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Enthalpie de vaporisation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Anciennement : chaleur latente de vaporisation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Lors d’un changement d’état : </a:t>
            </a:r>
          </a:p>
          <a:p>
            <a:pPr marL="0" indent="0">
              <a:buNone/>
            </a:pPr>
            <a:r>
              <a:rPr lang="fr-FR" dirty="0" smtClean="0"/>
              <a:t>Exemple : liquide           gaz , la température ne varie pas jusqu’à la fin du changement d’état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Enthalpie de vaporisation de l’eau : 2265 </a:t>
            </a:r>
            <a:r>
              <a:rPr lang="fr-FR" dirty="0" err="1" smtClean="0"/>
              <a:t>kj</a:t>
            </a:r>
            <a:r>
              <a:rPr lang="fr-FR" dirty="0" smtClean="0"/>
              <a:t> / kg</a:t>
            </a:r>
          </a:p>
          <a:p>
            <a:pPr marL="0" indent="0">
              <a:buNone/>
            </a:pPr>
            <a:r>
              <a:rPr lang="fr-FR" dirty="0" smtClean="0"/>
              <a:t>ou 550 cal/g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3491880" y="3573016"/>
            <a:ext cx="720080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395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 de la formation d’un cumulus</a:t>
            </a:r>
            <a:endParaRPr lang="fr-F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fr-FR" dirty="0" smtClean="0"/>
              <a:t>La condensation de la vapeur d’eau est le phénomène inverse de la vaporisation. </a:t>
            </a:r>
          </a:p>
          <a:p>
            <a:r>
              <a:rPr lang="fr-FR" dirty="0" smtClean="0"/>
              <a:t>L’énergie de vaporisation est restituée lors de la condensation, d’où une auto-alimentation du cumulus en énergie.</a:t>
            </a:r>
          </a:p>
          <a:p>
            <a:r>
              <a:rPr lang="fr-FR" dirty="0" smtClean="0"/>
              <a:t>La bulle qui forme un cumulus ne suit plus la courbe adiabatique de variation de température mais la ‘pseudo-adiabatique’ ou adiabatique ‘humide’.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6527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4598" y="260648"/>
            <a:ext cx="8856984" cy="1143000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Comportement d’une bulle d’air quittant le sol</a:t>
            </a:r>
            <a:endParaRPr lang="fr-FR" sz="3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 flipV="1">
            <a:off x="4679596" y="3967189"/>
            <a:ext cx="2736304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Nuage 7"/>
          <p:cNvSpPr/>
          <p:nvPr/>
        </p:nvSpPr>
        <p:spPr>
          <a:xfrm>
            <a:off x="4710218" y="3380823"/>
            <a:ext cx="797885" cy="696249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Nuage 8"/>
          <p:cNvSpPr/>
          <p:nvPr/>
        </p:nvSpPr>
        <p:spPr>
          <a:xfrm>
            <a:off x="7488324" y="5497582"/>
            <a:ext cx="504056" cy="482352"/>
          </a:xfrm>
          <a:prstGeom prst="cloud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511840" y="4327452"/>
            <a:ext cx="5142594" cy="23402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 smtClean="0"/>
              <a:t>1) Refroidissement le long de </a:t>
            </a:r>
          </a:p>
          <a:p>
            <a:pPr marL="0" indent="0">
              <a:buNone/>
            </a:pPr>
            <a:r>
              <a:rPr lang="fr-FR" sz="2400" dirty="0" smtClean="0"/>
              <a:t>l’adiabatique sèche jusqu’à saturation: </a:t>
            </a:r>
          </a:p>
          <a:p>
            <a:pPr marL="0" indent="0">
              <a:buNone/>
            </a:pPr>
            <a:r>
              <a:rPr lang="fr-FR" sz="2400" dirty="0"/>
              <a:t>f</a:t>
            </a:r>
            <a:r>
              <a:rPr lang="fr-FR" sz="2400" dirty="0" smtClean="0"/>
              <a:t>ormation d’un cumulus</a:t>
            </a:r>
          </a:p>
          <a:p>
            <a:pPr marL="0" indent="0">
              <a:buNone/>
            </a:pPr>
            <a:r>
              <a:rPr lang="fr-FR" sz="2400" dirty="0"/>
              <a:t>s</a:t>
            </a:r>
            <a:r>
              <a:rPr lang="fr-FR" sz="2400" dirty="0" smtClean="0"/>
              <a:t>auf si la température de la bulle égale la température de l’air ambiant avant. </a:t>
            </a:r>
            <a:endParaRPr lang="fr-FR" sz="2400" dirty="0"/>
          </a:p>
        </p:txBody>
      </p:sp>
      <p:sp>
        <p:nvSpPr>
          <p:cNvPr id="13" name="Arc 12"/>
          <p:cNvSpPr/>
          <p:nvPr/>
        </p:nvSpPr>
        <p:spPr>
          <a:xfrm>
            <a:off x="3455460" y="1621212"/>
            <a:ext cx="1224136" cy="468052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775153" y="2204863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2)Puis </a:t>
            </a:r>
            <a:r>
              <a:rPr lang="fr-FR" sz="2400" dirty="0" smtClean="0"/>
              <a:t>la </a:t>
            </a:r>
            <a:r>
              <a:rPr lang="fr-FR" sz="2400" dirty="0" smtClean="0"/>
              <a:t>pseudo-adiabatique </a:t>
            </a:r>
            <a:endParaRPr lang="fr-FR" sz="2400" dirty="0"/>
          </a:p>
        </p:txBody>
      </p:sp>
      <p:sp>
        <p:nvSpPr>
          <p:cNvPr id="15" name="Nuage 14"/>
          <p:cNvSpPr/>
          <p:nvPr/>
        </p:nvSpPr>
        <p:spPr>
          <a:xfrm>
            <a:off x="3083137" y="1412776"/>
            <a:ext cx="914400" cy="914400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310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971800" y="838200"/>
            <a:ext cx="6172200" cy="11520488"/>
            <a:chOff x="1872" y="528"/>
            <a:chExt cx="3888" cy="7257"/>
          </a:xfrm>
        </p:grpSpPr>
        <p:sp>
          <p:nvSpPr>
            <p:cNvPr id="134146" name="Rectangle 2"/>
            <p:cNvSpPr>
              <a:spLocks noChangeArrowheads="1"/>
            </p:cNvSpPr>
            <p:nvPr/>
          </p:nvSpPr>
          <p:spPr bwMode="auto">
            <a:xfrm>
              <a:off x="1872" y="528"/>
              <a:ext cx="3888" cy="37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13414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02" y="528"/>
              <a:ext cx="3858" cy="7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179388" y="836613"/>
            <a:ext cx="2590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/>
              <a:t>Le graphique reçoit aussi un réseau de courbes vertes en traits </a:t>
            </a:r>
            <a:r>
              <a:rPr lang="fr-FR" b="1" dirty="0" err="1"/>
              <a:t>tiretés</a:t>
            </a:r>
            <a:r>
              <a:rPr lang="fr-FR" b="1" dirty="0"/>
              <a:t>.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0" y="2667000"/>
            <a:ext cx="2971800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Ces courbes représentent des </a:t>
            </a:r>
            <a:r>
              <a:rPr lang="fr-FR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pseudo-adiabatiques ou adiabatiques « humides « .</a:t>
            </a:r>
            <a:endParaRPr lang="fr-FR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1571625" y="0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L'EMAGRAMME A 45°</a:t>
            </a:r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0" y="3962400"/>
            <a:ext cx="28194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/>
              <a:t>Elles permettent de déterminer l'évolution de la température d'une particule </a:t>
            </a:r>
            <a:r>
              <a:rPr lang="fr-FR" b="1" u="sng" dirty="0" smtClean="0">
                <a:solidFill>
                  <a:srgbClr val="FF0000"/>
                </a:solidFill>
              </a:rPr>
              <a:t>saturée,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/>
              <a:t>subissant </a:t>
            </a:r>
            <a:r>
              <a:rPr lang="fr-FR" b="1" dirty="0"/>
              <a:t>une détente ou une compression pseudo- adiabatique.</a:t>
            </a:r>
            <a:r>
              <a:rPr lang="fr-FR" sz="2400" b="1" dirty="0"/>
              <a:t> 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555875" y="1989138"/>
            <a:ext cx="3095625" cy="1511300"/>
            <a:chOff x="1610" y="1253"/>
            <a:chExt cx="1950" cy="952"/>
          </a:xfrm>
        </p:grpSpPr>
        <p:sp>
          <p:nvSpPr>
            <p:cNvPr id="134153" name="Line 9"/>
            <p:cNvSpPr>
              <a:spLocks noChangeShapeType="1"/>
            </p:cNvSpPr>
            <p:nvPr/>
          </p:nvSpPr>
          <p:spPr bwMode="auto">
            <a:xfrm>
              <a:off x="1610" y="1253"/>
              <a:ext cx="1497" cy="589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34154" name="Line 10"/>
            <p:cNvSpPr>
              <a:spLocks noChangeShapeType="1"/>
            </p:cNvSpPr>
            <p:nvPr/>
          </p:nvSpPr>
          <p:spPr bwMode="auto">
            <a:xfrm>
              <a:off x="1610" y="1253"/>
              <a:ext cx="1950" cy="95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 autoUpdateAnimBg="0"/>
      <p:bldP spid="134149" grpId="0" animBg="1" autoUpdateAnimBg="0"/>
      <p:bldP spid="134150" grpId="0" autoUpdateAnimBg="0"/>
      <p:bldP spid="13415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971800" y="838200"/>
            <a:ext cx="6172200" cy="11520488"/>
            <a:chOff x="1872" y="528"/>
            <a:chExt cx="3888" cy="7257"/>
          </a:xfrm>
        </p:grpSpPr>
        <p:sp>
          <p:nvSpPr>
            <p:cNvPr id="136194" name="Rectangle 2"/>
            <p:cNvSpPr>
              <a:spLocks noChangeArrowheads="1"/>
            </p:cNvSpPr>
            <p:nvPr/>
          </p:nvSpPr>
          <p:spPr bwMode="auto">
            <a:xfrm>
              <a:off x="1872" y="528"/>
              <a:ext cx="3888" cy="37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13619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02" y="528"/>
              <a:ext cx="3858" cy="7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1571625" y="0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L'EMAGRAMME A 45°</a:t>
            </a: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0" y="990600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FF0000"/>
                </a:solidFill>
              </a:rPr>
              <a:t>L'</a:t>
            </a:r>
            <a:r>
              <a:rPr lang="fr-FR" b="1" dirty="0" err="1">
                <a:solidFill>
                  <a:srgbClr val="FF0000"/>
                </a:solidFill>
              </a:rPr>
              <a:t>émagramme</a:t>
            </a:r>
            <a:r>
              <a:rPr lang="fr-FR" b="1" dirty="0">
                <a:solidFill>
                  <a:srgbClr val="FF0000"/>
                </a:solidFill>
              </a:rPr>
              <a:t> rassemble :</a:t>
            </a:r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0" y="2133600"/>
            <a:ext cx="2819400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les adiabatiques et les </a:t>
            </a:r>
            <a:r>
              <a:rPr lang="fr-FR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pseudo-adiabatiques</a:t>
            </a:r>
            <a:r>
              <a:rPr lang="fr-FR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0" y="3657600"/>
            <a:ext cx="2971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/>
              <a:t>Elles permettent de déterminer la température d'une particule </a:t>
            </a:r>
            <a:r>
              <a:rPr lang="fr-FR" b="1" dirty="0">
                <a:solidFill>
                  <a:srgbClr val="FF0000"/>
                </a:solidFill>
              </a:rPr>
              <a:t>avant </a:t>
            </a:r>
            <a:r>
              <a:rPr lang="fr-FR" b="1" dirty="0"/>
              <a:t>et </a:t>
            </a:r>
            <a:r>
              <a:rPr lang="fr-FR" b="1" dirty="0">
                <a:solidFill>
                  <a:srgbClr val="FF0000"/>
                </a:solidFill>
              </a:rPr>
              <a:t>après </a:t>
            </a:r>
            <a:r>
              <a:rPr lang="fr-FR" b="1" dirty="0"/>
              <a:t>sa saturation.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 autoUpdateAnimBg="0"/>
      <p:bldP spid="136197" grpId="0" autoUpdateAnimBg="0"/>
      <p:bldP spid="136198" grpId="0" animBg="1" autoUpdateAnimBg="0"/>
      <p:bldP spid="13619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2895600" y="609600"/>
            <a:ext cx="6248400" cy="6096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425" y="609600"/>
            <a:ext cx="6124575" cy="1152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572000" y="838200"/>
            <a:ext cx="2438400" cy="5562600"/>
            <a:chOff x="2880" y="528"/>
            <a:chExt cx="1536" cy="3504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0" y="3936"/>
              <a:ext cx="144" cy="96"/>
              <a:chOff x="624" y="3696"/>
              <a:chExt cx="144" cy="96"/>
            </a:xfrm>
          </p:grpSpPr>
          <p:sp>
            <p:nvSpPr>
              <p:cNvPr id="140292" name="Line 4"/>
              <p:cNvSpPr>
                <a:spLocks noChangeShapeType="1"/>
              </p:cNvSpPr>
              <p:nvPr/>
            </p:nvSpPr>
            <p:spPr bwMode="auto">
              <a:xfrm>
                <a:off x="624" y="369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0293" name="Line 5"/>
              <p:cNvSpPr>
                <a:spLocks noChangeShapeType="1"/>
              </p:cNvSpPr>
              <p:nvPr/>
            </p:nvSpPr>
            <p:spPr bwMode="auto">
              <a:xfrm flipH="1">
                <a:off x="624" y="3696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600" y="3504"/>
              <a:ext cx="144" cy="96"/>
              <a:chOff x="624" y="3696"/>
              <a:chExt cx="144" cy="96"/>
            </a:xfrm>
          </p:grpSpPr>
          <p:sp>
            <p:nvSpPr>
              <p:cNvPr id="140296" name="Line 8"/>
              <p:cNvSpPr>
                <a:spLocks noChangeShapeType="1"/>
              </p:cNvSpPr>
              <p:nvPr/>
            </p:nvSpPr>
            <p:spPr bwMode="auto">
              <a:xfrm>
                <a:off x="624" y="369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0297" name="Line 9"/>
              <p:cNvSpPr>
                <a:spLocks noChangeShapeType="1"/>
              </p:cNvSpPr>
              <p:nvPr/>
            </p:nvSpPr>
            <p:spPr bwMode="auto">
              <a:xfrm flipH="1">
                <a:off x="624" y="3696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3504" y="3120"/>
              <a:ext cx="144" cy="96"/>
              <a:chOff x="624" y="3696"/>
              <a:chExt cx="144" cy="96"/>
            </a:xfrm>
          </p:grpSpPr>
          <p:sp>
            <p:nvSpPr>
              <p:cNvPr id="140299" name="Line 11"/>
              <p:cNvSpPr>
                <a:spLocks noChangeShapeType="1"/>
              </p:cNvSpPr>
              <p:nvPr/>
            </p:nvSpPr>
            <p:spPr bwMode="auto">
              <a:xfrm>
                <a:off x="624" y="369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0300" name="Line 12"/>
              <p:cNvSpPr>
                <a:spLocks noChangeShapeType="1"/>
              </p:cNvSpPr>
              <p:nvPr/>
            </p:nvSpPr>
            <p:spPr bwMode="auto">
              <a:xfrm flipH="1">
                <a:off x="624" y="3696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3696" y="2688"/>
              <a:ext cx="144" cy="96"/>
              <a:chOff x="624" y="3696"/>
              <a:chExt cx="144" cy="96"/>
            </a:xfrm>
          </p:grpSpPr>
          <p:sp>
            <p:nvSpPr>
              <p:cNvPr id="140302" name="Line 14"/>
              <p:cNvSpPr>
                <a:spLocks noChangeShapeType="1"/>
              </p:cNvSpPr>
              <p:nvPr/>
            </p:nvSpPr>
            <p:spPr bwMode="auto">
              <a:xfrm>
                <a:off x="624" y="369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0303" name="Line 15"/>
              <p:cNvSpPr>
                <a:spLocks noChangeShapeType="1"/>
              </p:cNvSpPr>
              <p:nvPr/>
            </p:nvSpPr>
            <p:spPr bwMode="auto">
              <a:xfrm flipH="1">
                <a:off x="624" y="3696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3696" y="2256"/>
              <a:ext cx="144" cy="96"/>
              <a:chOff x="624" y="3696"/>
              <a:chExt cx="144" cy="96"/>
            </a:xfrm>
          </p:grpSpPr>
          <p:sp>
            <p:nvSpPr>
              <p:cNvPr id="140305" name="Line 17"/>
              <p:cNvSpPr>
                <a:spLocks noChangeShapeType="1"/>
              </p:cNvSpPr>
              <p:nvPr/>
            </p:nvSpPr>
            <p:spPr bwMode="auto">
              <a:xfrm>
                <a:off x="624" y="369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0306" name="Line 18"/>
              <p:cNvSpPr>
                <a:spLocks noChangeShapeType="1"/>
              </p:cNvSpPr>
              <p:nvPr/>
            </p:nvSpPr>
            <p:spPr bwMode="auto">
              <a:xfrm flipH="1">
                <a:off x="624" y="3696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3408" y="1824"/>
              <a:ext cx="144" cy="96"/>
              <a:chOff x="624" y="3696"/>
              <a:chExt cx="144" cy="96"/>
            </a:xfrm>
          </p:grpSpPr>
          <p:sp>
            <p:nvSpPr>
              <p:cNvPr id="140308" name="Line 20"/>
              <p:cNvSpPr>
                <a:spLocks noChangeShapeType="1"/>
              </p:cNvSpPr>
              <p:nvPr/>
            </p:nvSpPr>
            <p:spPr bwMode="auto">
              <a:xfrm>
                <a:off x="624" y="369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0309" name="Line 21"/>
              <p:cNvSpPr>
                <a:spLocks noChangeShapeType="1"/>
              </p:cNvSpPr>
              <p:nvPr/>
            </p:nvSpPr>
            <p:spPr bwMode="auto">
              <a:xfrm flipH="1">
                <a:off x="624" y="3696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3504" y="1392"/>
              <a:ext cx="144" cy="96"/>
              <a:chOff x="624" y="3696"/>
              <a:chExt cx="144" cy="96"/>
            </a:xfrm>
          </p:grpSpPr>
          <p:sp>
            <p:nvSpPr>
              <p:cNvPr id="140311" name="Line 23"/>
              <p:cNvSpPr>
                <a:spLocks noChangeShapeType="1"/>
              </p:cNvSpPr>
              <p:nvPr/>
            </p:nvSpPr>
            <p:spPr bwMode="auto">
              <a:xfrm>
                <a:off x="624" y="369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0312" name="Line 24"/>
              <p:cNvSpPr>
                <a:spLocks noChangeShapeType="1"/>
              </p:cNvSpPr>
              <p:nvPr/>
            </p:nvSpPr>
            <p:spPr bwMode="auto">
              <a:xfrm flipH="1">
                <a:off x="624" y="3696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0" name="Group 25"/>
            <p:cNvGrpSpPr>
              <a:grpSpLocks/>
            </p:cNvGrpSpPr>
            <p:nvPr/>
          </p:nvGrpSpPr>
          <p:grpSpPr bwMode="auto">
            <a:xfrm>
              <a:off x="3504" y="960"/>
              <a:ext cx="144" cy="96"/>
              <a:chOff x="624" y="3696"/>
              <a:chExt cx="144" cy="96"/>
            </a:xfrm>
          </p:grpSpPr>
          <p:sp>
            <p:nvSpPr>
              <p:cNvPr id="140314" name="Line 26"/>
              <p:cNvSpPr>
                <a:spLocks noChangeShapeType="1"/>
              </p:cNvSpPr>
              <p:nvPr/>
            </p:nvSpPr>
            <p:spPr bwMode="auto">
              <a:xfrm>
                <a:off x="624" y="369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0315" name="Line 27"/>
              <p:cNvSpPr>
                <a:spLocks noChangeShapeType="1"/>
              </p:cNvSpPr>
              <p:nvPr/>
            </p:nvSpPr>
            <p:spPr bwMode="auto">
              <a:xfrm flipH="1">
                <a:off x="624" y="3696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1" name="Group 28"/>
            <p:cNvGrpSpPr>
              <a:grpSpLocks/>
            </p:cNvGrpSpPr>
            <p:nvPr/>
          </p:nvGrpSpPr>
          <p:grpSpPr bwMode="auto">
            <a:xfrm>
              <a:off x="4272" y="528"/>
              <a:ext cx="144" cy="96"/>
              <a:chOff x="624" y="3696"/>
              <a:chExt cx="144" cy="96"/>
            </a:xfrm>
          </p:grpSpPr>
          <p:sp>
            <p:nvSpPr>
              <p:cNvPr id="140317" name="Line 29"/>
              <p:cNvSpPr>
                <a:spLocks noChangeShapeType="1"/>
              </p:cNvSpPr>
              <p:nvPr/>
            </p:nvSpPr>
            <p:spPr bwMode="auto">
              <a:xfrm>
                <a:off x="624" y="369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0318" name="Line 30"/>
              <p:cNvSpPr>
                <a:spLocks noChangeShapeType="1"/>
              </p:cNvSpPr>
              <p:nvPr/>
            </p:nvSpPr>
            <p:spPr bwMode="auto">
              <a:xfrm flipH="1">
                <a:off x="624" y="3696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4724400" y="914400"/>
            <a:ext cx="2057400" cy="5410200"/>
            <a:chOff x="2976" y="576"/>
            <a:chExt cx="1296" cy="3408"/>
          </a:xfrm>
        </p:grpSpPr>
        <p:sp>
          <p:nvSpPr>
            <p:cNvPr id="140321" name="Line 33"/>
            <p:cNvSpPr>
              <a:spLocks noChangeShapeType="1"/>
            </p:cNvSpPr>
            <p:nvPr/>
          </p:nvSpPr>
          <p:spPr bwMode="auto">
            <a:xfrm flipV="1">
              <a:off x="2976" y="3600"/>
              <a:ext cx="624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40322" name="Line 34"/>
            <p:cNvSpPr>
              <a:spLocks noChangeShapeType="1"/>
            </p:cNvSpPr>
            <p:nvPr/>
          </p:nvSpPr>
          <p:spPr bwMode="auto">
            <a:xfrm flipH="1" flipV="1">
              <a:off x="3552" y="3168"/>
              <a:ext cx="48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40323" name="Line 35"/>
            <p:cNvSpPr>
              <a:spLocks noChangeShapeType="1"/>
            </p:cNvSpPr>
            <p:nvPr/>
          </p:nvSpPr>
          <p:spPr bwMode="auto">
            <a:xfrm flipV="1">
              <a:off x="3552" y="2784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40324" name="Line 36"/>
            <p:cNvSpPr>
              <a:spLocks noChangeShapeType="1"/>
            </p:cNvSpPr>
            <p:nvPr/>
          </p:nvSpPr>
          <p:spPr bwMode="auto">
            <a:xfrm flipV="1">
              <a:off x="3744" y="2352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40325" name="Line 37"/>
            <p:cNvSpPr>
              <a:spLocks noChangeShapeType="1"/>
            </p:cNvSpPr>
            <p:nvPr/>
          </p:nvSpPr>
          <p:spPr bwMode="auto">
            <a:xfrm flipH="1" flipV="1">
              <a:off x="3456" y="1872"/>
              <a:ext cx="24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40326" name="Line 38"/>
            <p:cNvSpPr>
              <a:spLocks noChangeShapeType="1"/>
            </p:cNvSpPr>
            <p:nvPr/>
          </p:nvSpPr>
          <p:spPr bwMode="auto">
            <a:xfrm flipV="1">
              <a:off x="3456" y="1440"/>
              <a:ext cx="96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40327" name="Line 39"/>
            <p:cNvSpPr>
              <a:spLocks noChangeShapeType="1"/>
            </p:cNvSpPr>
            <p:nvPr/>
          </p:nvSpPr>
          <p:spPr bwMode="auto">
            <a:xfrm flipV="1">
              <a:off x="3552" y="1056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40328" name="Line 40"/>
            <p:cNvSpPr>
              <a:spLocks noChangeShapeType="1"/>
            </p:cNvSpPr>
            <p:nvPr/>
          </p:nvSpPr>
          <p:spPr bwMode="auto">
            <a:xfrm flipV="1">
              <a:off x="3600" y="576"/>
              <a:ext cx="67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40522" name="Text Box 234"/>
          <p:cNvSpPr txBox="1">
            <a:spLocks noChangeArrowheads="1"/>
          </p:cNvSpPr>
          <p:nvPr/>
        </p:nvSpPr>
        <p:spPr bwMode="auto">
          <a:xfrm>
            <a:off x="3657600" y="0"/>
            <a:ext cx="464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Courbe d'état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0" y="1196752"/>
            <a:ext cx="2915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La courbe d’état représente  les températures  réelles ou prévues, en fonction de l’altitude. </a:t>
            </a:r>
            <a:endParaRPr lang="fr-FR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animBg="1"/>
      <p:bldP spid="14052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Courbe d’état ‘typique’</a:t>
            </a:r>
            <a:b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</a:rPr>
              <a:t>en milieu d’après-midi</a:t>
            </a:r>
            <a:endParaRPr lang="fr-FR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1691680" y="2060848"/>
            <a:ext cx="0" cy="424847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691680" y="6309320"/>
            <a:ext cx="702463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691680" y="2708920"/>
            <a:ext cx="5832648" cy="36004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7350861" y="5952225"/>
            <a:ext cx="1109571" cy="3570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5076056" y="4509120"/>
            <a:ext cx="2274805" cy="14431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5076056" y="3302986"/>
            <a:ext cx="648072" cy="12061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4929815" y="1556792"/>
            <a:ext cx="794313" cy="17461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6597590" y="3831024"/>
            <a:ext cx="16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‘couche d’arrêt’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6739787" y="4540332"/>
            <a:ext cx="2107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Adiabatisme </a:t>
            </a:r>
            <a:r>
              <a:rPr lang="fr-FR" dirty="0" smtClean="0"/>
              <a:t> ou </a:t>
            </a:r>
            <a:r>
              <a:rPr lang="fr-FR" dirty="0" smtClean="0">
                <a:solidFill>
                  <a:srgbClr val="FF0000"/>
                </a:solidFill>
              </a:rPr>
              <a:t>pas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7350861" y="5728610"/>
            <a:ext cx="16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</a:t>
            </a:r>
            <a:r>
              <a:rPr lang="fr-FR" dirty="0" smtClean="0"/>
              <a:t>ur-adiabatisme</a:t>
            </a:r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6540470" y="2429889"/>
            <a:ext cx="11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gd T &lt; 0.8°</a:t>
            </a:r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4066694" y="5230541"/>
            <a:ext cx="1726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gd  T = 1°/100 m</a:t>
            </a:r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4929815" y="5767559"/>
            <a:ext cx="10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gd  T &gt; 1°</a:t>
            </a:r>
            <a:endParaRPr lang="fr-FR" dirty="0"/>
          </a:p>
        </p:txBody>
      </p:sp>
      <p:cxnSp>
        <p:nvCxnSpPr>
          <p:cNvPr id="44" name="Connecteur droit 43"/>
          <p:cNvCxnSpPr/>
          <p:nvPr/>
        </p:nvCxnSpPr>
        <p:spPr>
          <a:xfrm>
            <a:off x="1691680" y="4369750"/>
            <a:ext cx="619268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1907704" y="5433757"/>
            <a:ext cx="193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</a:t>
            </a:r>
            <a:r>
              <a:rPr lang="fr-FR" b="1" dirty="0" smtClean="0"/>
              <a:t>ouche convective</a:t>
            </a:r>
            <a:endParaRPr lang="fr-FR" b="1" dirty="0"/>
          </a:p>
        </p:txBody>
      </p:sp>
      <p:sp>
        <p:nvSpPr>
          <p:cNvPr id="47" name="ZoneTexte 46"/>
          <p:cNvSpPr txBox="1"/>
          <p:nvPr/>
        </p:nvSpPr>
        <p:spPr>
          <a:xfrm>
            <a:off x="6213458" y="1992191"/>
            <a:ext cx="1824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</a:t>
            </a:r>
            <a:r>
              <a:rPr lang="fr-FR" dirty="0" smtClean="0"/>
              <a:t>ous-adiabatisme</a:t>
            </a:r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2120840" y="2614555"/>
            <a:ext cx="19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Adiabatique sèche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5" name="Connecteur droit 14"/>
          <p:cNvCxnSpPr>
            <a:endCxn id="34" idx="1"/>
          </p:cNvCxnSpPr>
          <p:nvPr/>
        </p:nvCxnSpPr>
        <p:spPr>
          <a:xfrm>
            <a:off x="5400092" y="3906053"/>
            <a:ext cx="1950769" cy="200722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>
            <a:endCxn id="33" idx="1"/>
          </p:cNvCxnSpPr>
          <p:nvPr/>
        </p:nvCxnSpPr>
        <p:spPr>
          <a:xfrm flipV="1">
            <a:off x="5724128" y="4724998"/>
            <a:ext cx="1015659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>
            <a:off x="6876256" y="4909664"/>
            <a:ext cx="1584176" cy="524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953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Emagramme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késako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endParaRPr lang="fr-FR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Ema</a:t>
            </a:r>
            <a:r>
              <a:rPr lang="fr-FR" dirty="0" smtClean="0"/>
              <a:t> = Etat de la Masse d’Air</a:t>
            </a:r>
          </a:p>
          <a:p>
            <a:r>
              <a:rPr lang="fr-FR" dirty="0" smtClean="0"/>
              <a:t>Gramme = diagramme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Donc : diagramme sur l’Etat de la Masse d’Air en un point précis du </a:t>
            </a:r>
            <a:r>
              <a:rPr lang="fr-FR" dirty="0" smtClean="0"/>
              <a:t>globe et à une date donnée.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3731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292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Inversion nocturne</a:t>
            </a:r>
            <a:b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</a:rPr>
              <a:t>Lyon le 15 avril 2018</a:t>
            </a:r>
            <a:endParaRPr lang="fr-FR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212976"/>
            <a:ext cx="1090464" cy="3024336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2000</a:t>
            </a:r>
          </a:p>
          <a:p>
            <a:pPr marL="0" indent="0">
              <a:spcBef>
                <a:spcPts val="0"/>
              </a:spcBef>
              <a:buNone/>
            </a:pPr>
            <a:endParaRPr lang="fr-FR" sz="1000" dirty="0" smtClean="0"/>
          </a:p>
          <a:p>
            <a:pPr marL="0" indent="0">
              <a:spcBef>
                <a:spcPts val="0"/>
              </a:spcBef>
              <a:buNone/>
            </a:pPr>
            <a:endParaRPr lang="fr-FR" sz="1000" dirty="0"/>
          </a:p>
          <a:p>
            <a:pPr marL="0" indent="0">
              <a:spcBef>
                <a:spcPts val="0"/>
              </a:spcBef>
              <a:buNone/>
            </a:pPr>
            <a:endParaRPr lang="fr-FR" sz="1000" dirty="0" smtClean="0"/>
          </a:p>
          <a:p>
            <a:pPr marL="0" indent="0">
              <a:spcBef>
                <a:spcPts val="0"/>
              </a:spcBef>
              <a:buNone/>
            </a:pPr>
            <a:endParaRPr lang="fr-FR" sz="1000" dirty="0"/>
          </a:p>
          <a:p>
            <a:pPr marL="0" indent="0">
              <a:spcBef>
                <a:spcPts val="0"/>
              </a:spcBef>
              <a:buNone/>
            </a:pPr>
            <a:endParaRPr lang="fr-FR" sz="1000" dirty="0"/>
          </a:p>
          <a:p>
            <a:pPr marL="0" indent="0">
              <a:buNone/>
            </a:pPr>
            <a:r>
              <a:rPr lang="fr-FR" dirty="0" smtClean="0"/>
              <a:t>1000</a:t>
            </a:r>
          </a:p>
          <a:p>
            <a:pPr marL="0" indent="0">
              <a:buNone/>
            </a:pPr>
            <a:endParaRPr lang="fr-FR" sz="1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FR" dirty="0"/>
              <a:t> </a:t>
            </a:r>
            <a:r>
              <a:rPr lang="fr-FR" dirty="0" smtClean="0"/>
              <a:t> 500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691680" y="1988840"/>
            <a:ext cx="0" cy="43204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1691680" y="6309320"/>
            <a:ext cx="6480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2771800" y="3429000"/>
            <a:ext cx="1371600" cy="14401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4143400" y="4869160"/>
            <a:ext cx="457200" cy="720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>
            <a:off x="3995936" y="5589240"/>
            <a:ext cx="604664" cy="720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2915816" y="3429000"/>
            <a:ext cx="1227584" cy="14401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143400" y="4869160"/>
            <a:ext cx="788640" cy="720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4932040" y="5589240"/>
            <a:ext cx="864096" cy="720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2915816" y="3429000"/>
            <a:ext cx="1512168" cy="144016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4427984" y="4869160"/>
            <a:ext cx="1224136" cy="7200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5652120" y="5589240"/>
            <a:ext cx="1026114" cy="7200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2915816" y="3429000"/>
            <a:ext cx="1840218" cy="14401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4756034" y="4869160"/>
            <a:ext cx="1364138" cy="72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6120172" y="5589240"/>
            <a:ext cx="1260140" cy="72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1691680" y="6340531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0                      5                         10                      15                       20          °C</a:t>
            </a:r>
            <a:endParaRPr lang="fr-FR" b="1" dirty="0"/>
          </a:p>
        </p:txBody>
      </p:sp>
      <p:sp>
        <p:nvSpPr>
          <p:cNvPr id="77" name="ZoneTexte 76"/>
          <p:cNvSpPr txBox="1"/>
          <p:nvPr/>
        </p:nvSpPr>
        <p:spPr>
          <a:xfrm>
            <a:off x="179512" y="1696452"/>
            <a:ext cx="1576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Altitude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8" name="ZoneTexte 77"/>
          <p:cNvSpPr txBox="1"/>
          <p:nvPr/>
        </p:nvSpPr>
        <p:spPr>
          <a:xfrm>
            <a:off x="5419695" y="2281227"/>
            <a:ext cx="1514389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5H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11H</a:t>
            </a:r>
          </a:p>
          <a:p>
            <a:r>
              <a:rPr lang="fr-FR" sz="2400" b="1" dirty="0" smtClean="0">
                <a:solidFill>
                  <a:srgbClr val="00B050"/>
                </a:solidFill>
              </a:rPr>
              <a:t>14H</a:t>
            </a:r>
          </a:p>
          <a:p>
            <a:r>
              <a:rPr lang="fr-FR" sz="2400" b="1" dirty="0" smtClean="0"/>
              <a:t>17H</a:t>
            </a:r>
          </a:p>
          <a:p>
            <a:r>
              <a:rPr lang="fr-FR" sz="2000" b="1" dirty="0"/>
              <a:t>a</a:t>
            </a:r>
            <a:r>
              <a:rPr lang="fr-FR" sz="2000" b="1" dirty="0" smtClean="0"/>
              <a:t>diabatique </a:t>
            </a:r>
            <a:endParaRPr lang="fr-FR" sz="2000" b="1" dirty="0"/>
          </a:p>
        </p:txBody>
      </p:sp>
      <p:cxnSp>
        <p:nvCxnSpPr>
          <p:cNvPr id="82" name="Connecteur droit 81"/>
          <p:cNvCxnSpPr/>
          <p:nvPr/>
        </p:nvCxnSpPr>
        <p:spPr>
          <a:xfrm>
            <a:off x="1691680" y="4149080"/>
            <a:ext cx="4320480" cy="216024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>
            <a:off x="6934084" y="3933056"/>
            <a:ext cx="446228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Moins 95"/>
          <p:cNvSpPr/>
          <p:nvPr/>
        </p:nvSpPr>
        <p:spPr>
          <a:xfrm>
            <a:off x="1647210" y="3320988"/>
            <a:ext cx="296136" cy="21602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Moins 96"/>
          <p:cNvSpPr/>
          <p:nvPr/>
        </p:nvSpPr>
        <p:spPr>
          <a:xfrm>
            <a:off x="1642441" y="4761148"/>
            <a:ext cx="296136" cy="21602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918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2895600" y="762000"/>
            <a:ext cx="6248400" cy="6096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63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425" y="838200"/>
            <a:ext cx="6124575" cy="1152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4448175" y="1219200"/>
            <a:ext cx="2181225" cy="5334000"/>
            <a:chOff x="2802" y="768"/>
            <a:chExt cx="1374" cy="3360"/>
          </a:xfrm>
        </p:grpSpPr>
        <p:sp>
          <p:nvSpPr>
            <p:cNvPr id="163845" name="Line 5"/>
            <p:cNvSpPr>
              <a:spLocks noChangeShapeType="1"/>
            </p:cNvSpPr>
            <p:nvPr/>
          </p:nvSpPr>
          <p:spPr bwMode="auto">
            <a:xfrm flipV="1">
              <a:off x="2802" y="3744"/>
              <a:ext cx="624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63846" name="Line 6"/>
            <p:cNvSpPr>
              <a:spLocks noChangeShapeType="1"/>
            </p:cNvSpPr>
            <p:nvPr/>
          </p:nvSpPr>
          <p:spPr bwMode="auto">
            <a:xfrm flipH="1" flipV="1">
              <a:off x="3216" y="3360"/>
              <a:ext cx="21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63847" name="Line 7"/>
            <p:cNvSpPr>
              <a:spLocks noChangeShapeType="1"/>
            </p:cNvSpPr>
            <p:nvPr/>
          </p:nvSpPr>
          <p:spPr bwMode="auto">
            <a:xfrm flipV="1">
              <a:off x="3168" y="2880"/>
              <a:ext cx="4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63848" name="Line 8"/>
            <p:cNvSpPr>
              <a:spLocks noChangeShapeType="1"/>
            </p:cNvSpPr>
            <p:nvPr/>
          </p:nvSpPr>
          <p:spPr bwMode="auto">
            <a:xfrm flipH="1" flipV="1">
              <a:off x="3120" y="2448"/>
              <a:ext cx="96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63849" name="Line 9"/>
            <p:cNvSpPr>
              <a:spLocks noChangeShapeType="1"/>
            </p:cNvSpPr>
            <p:nvPr/>
          </p:nvSpPr>
          <p:spPr bwMode="auto">
            <a:xfrm flipV="1">
              <a:off x="3072" y="2064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63850" name="Line 10"/>
            <p:cNvSpPr>
              <a:spLocks noChangeShapeType="1"/>
            </p:cNvSpPr>
            <p:nvPr/>
          </p:nvSpPr>
          <p:spPr bwMode="auto">
            <a:xfrm flipV="1">
              <a:off x="3216" y="1584"/>
              <a:ext cx="48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63851" name="Line 11"/>
            <p:cNvSpPr>
              <a:spLocks noChangeShapeType="1"/>
            </p:cNvSpPr>
            <p:nvPr/>
          </p:nvSpPr>
          <p:spPr bwMode="auto">
            <a:xfrm flipV="1">
              <a:off x="3744" y="1200"/>
              <a:ext cx="288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63852" name="Line 12"/>
            <p:cNvSpPr>
              <a:spLocks noChangeShapeType="1"/>
            </p:cNvSpPr>
            <p:nvPr/>
          </p:nvSpPr>
          <p:spPr bwMode="auto">
            <a:xfrm flipV="1">
              <a:off x="4128" y="768"/>
              <a:ext cx="48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4295775" y="1066800"/>
            <a:ext cx="2438400" cy="5562600"/>
            <a:chOff x="2706" y="672"/>
            <a:chExt cx="1536" cy="3504"/>
          </a:xfrm>
        </p:grpSpPr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2706" y="4080"/>
              <a:ext cx="144" cy="96"/>
              <a:chOff x="624" y="3696"/>
              <a:chExt cx="144" cy="96"/>
            </a:xfrm>
          </p:grpSpPr>
          <p:sp>
            <p:nvSpPr>
              <p:cNvPr id="163855" name="Line 15"/>
              <p:cNvSpPr>
                <a:spLocks noChangeShapeType="1"/>
              </p:cNvSpPr>
              <p:nvPr/>
            </p:nvSpPr>
            <p:spPr bwMode="auto">
              <a:xfrm>
                <a:off x="624" y="369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856" name="Line 16"/>
              <p:cNvSpPr>
                <a:spLocks noChangeShapeType="1"/>
              </p:cNvSpPr>
              <p:nvPr/>
            </p:nvSpPr>
            <p:spPr bwMode="auto">
              <a:xfrm flipH="1">
                <a:off x="624" y="3696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3408" y="3648"/>
              <a:ext cx="144" cy="96"/>
              <a:chOff x="624" y="3696"/>
              <a:chExt cx="144" cy="96"/>
            </a:xfrm>
          </p:grpSpPr>
          <p:sp>
            <p:nvSpPr>
              <p:cNvPr id="163858" name="Line 18"/>
              <p:cNvSpPr>
                <a:spLocks noChangeShapeType="1"/>
              </p:cNvSpPr>
              <p:nvPr/>
            </p:nvSpPr>
            <p:spPr bwMode="auto">
              <a:xfrm>
                <a:off x="624" y="369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859" name="Line 19"/>
              <p:cNvSpPr>
                <a:spLocks noChangeShapeType="1"/>
              </p:cNvSpPr>
              <p:nvPr/>
            </p:nvSpPr>
            <p:spPr bwMode="auto">
              <a:xfrm flipH="1">
                <a:off x="624" y="3696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3120" y="3264"/>
              <a:ext cx="144" cy="96"/>
              <a:chOff x="624" y="3696"/>
              <a:chExt cx="144" cy="96"/>
            </a:xfrm>
          </p:grpSpPr>
          <p:sp>
            <p:nvSpPr>
              <p:cNvPr id="163861" name="Line 21"/>
              <p:cNvSpPr>
                <a:spLocks noChangeShapeType="1"/>
              </p:cNvSpPr>
              <p:nvPr/>
            </p:nvSpPr>
            <p:spPr bwMode="auto">
              <a:xfrm>
                <a:off x="624" y="369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862" name="Line 22"/>
              <p:cNvSpPr>
                <a:spLocks noChangeShapeType="1"/>
              </p:cNvSpPr>
              <p:nvPr/>
            </p:nvSpPr>
            <p:spPr bwMode="auto">
              <a:xfrm flipH="1">
                <a:off x="624" y="3696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3168" y="2832"/>
              <a:ext cx="144" cy="96"/>
              <a:chOff x="624" y="3696"/>
              <a:chExt cx="144" cy="96"/>
            </a:xfrm>
          </p:grpSpPr>
          <p:sp>
            <p:nvSpPr>
              <p:cNvPr id="163864" name="Line 24"/>
              <p:cNvSpPr>
                <a:spLocks noChangeShapeType="1"/>
              </p:cNvSpPr>
              <p:nvPr/>
            </p:nvSpPr>
            <p:spPr bwMode="auto">
              <a:xfrm>
                <a:off x="624" y="369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865" name="Line 25"/>
              <p:cNvSpPr>
                <a:spLocks noChangeShapeType="1"/>
              </p:cNvSpPr>
              <p:nvPr/>
            </p:nvSpPr>
            <p:spPr bwMode="auto">
              <a:xfrm flipH="1">
                <a:off x="624" y="3696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3024" y="2352"/>
              <a:ext cx="144" cy="96"/>
              <a:chOff x="624" y="3696"/>
              <a:chExt cx="144" cy="96"/>
            </a:xfrm>
          </p:grpSpPr>
          <p:sp>
            <p:nvSpPr>
              <p:cNvPr id="163867" name="Line 27"/>
              <p:cNvSpPr>
                <a:spLocks noChangeShapeType="1"/>
              </p:cNvSpPr>
              <p:nvPr/>
            </p:nvSpPr>
            <p:spPr bwMode="auto">
              <a:xfrm>
                <a:off x="624" y="369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868" name="Line 28"/>
              <p:cNvSpPr>
                <a:spLocks noChangeShapeType="1"/>
              </p:cNvSpPr>
              <p:nvPr/>
            </p:nvSpPr>
            <p:spPr bwMode="auto">
              <a:xfrm flipH="1">
                <a:off x="624" y="3696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3072" y="1968"/>
              <a:ext cx="144" cy="96"/>
              <a:chOff x="624" y="3696"/>
              <a:chExt cx="144" cy="96"/>
            </a:xfrm>
          </p:grpSpPr>
          <p:sp>
            <p:nvSpPr>
              <p:cNvPr id="163870" name="Line 30"/>
              <p:cNvSpPr>
                <a:spLocks noChangeShapeType="1"/>
              </p:cNvSpPr>
              <p:nvPr/>
            </p:nvSpPr>
            <p:spPr bwMode="auto">
              <a:xfrm>
                <a:off x="624" y="369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871" name="Line 31"/>
              <p:cNvSpPr>
                <a:spLocks noChangeShapeType="1"/>
              </p:cNvSpPr>
              <p:nvPr/>
            </p:nvSpPr>
            <p:spPr bwMode="auto">
              <a:xfrm flipH="1">
                <a:off x="624" y="3696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0" name="Group 32"/>
            <p:cNvGrpSpPr>
              <a:grpSpLocks/>
            </p:cNvGrpSpPr>
            <p:nvPr/>
          </p:nvGrpSpPr>
          <p:grpSpPr bwMode="auto">
            <a:xfrm>
              <a:off x="3648" y="1536"/>
              <a:ext cx="144" cy="96"/>
              <a:chOff x="624" y="3696"/>
              <a:chExt cx="144" cy="96"/>
            </a:xfrm>
          </p:grpSpPr>
          <p:sp>
            <p:nvSpPr>
              <p:cNvPr id="163873" name="Line 33"/>
              <p:cNvSpPr>
                <a:spLocks noChangeShapeType="1"/>
              </p:cNvSpPr>
              <p:nvPr/>
            </p:nvSpPr>
            <p:spPr bwMode="auto">
              <a:xfrm>
                <a:off x="624" y="369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874" name="Line 34"/>
              <p:cNvSpPr>
                <a:spLocks noChangeShapeType="1"/>
              </p:cNvSpPr>
              <p:nvPr/>
            </p:nvSpPr>
            <p:spPr bwMode="auto">
              <a:xfrm flipH="1">
                <a:off x="624" y="3696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1" name="Group 35"/>
            <p:cNvGrpSpPr>
              <a:grpSpLocks/>
            </p:cNvGrpSpPr>
            <p:nvPr/>
          </p:nvGrpSpPr>
          <p:grpSpPr bwMode="auto">
            <a:xfrm>
              <a:off x="4032" y="1104"/>
              <a:ext cx="144" cy="96"/>
              <a:chOff x="624" y="3696"/>
              <a:chExt cx="144" cy="96"/>
            </a:xfrm>
          </p:grpSpPr>
          <p:sp>
            <p:nvSpPr>
              <p:cNvPr id="163876" name="Line 36"/>
              <p:cNvSpPr>
                <a:spLocks noChangeShapeType="1"/>
              </p:cNvSpPr>
              <p:nvPr/>
            </p:nvSpPr>
            <p:spPr bwMode="auto">
              <a:xfrm>
                <a:off x="624" y="369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877" name="Line 37"/>
              <p:cNvSpPr>
                <a:spLocks noChangeShapeType="1"/>
              </p:cNvSpPr>
              <p:nvPr/>
            </p:nvSpPr>
            <p:spPr bwMode="auto">
              <a:xfrm flipH="1">
                <a:off x="624" y="3696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2" name="Group 38"/>
            <p:cNvGrpSpPr>
              <a:grpSpLocks/>
            </p:cNvGrpSpPr>
            <p:nvPr/>
          </p:nvGrpSpPr>
          <p:grpSpPr bwMode="auto">
            <a:xfrm>
              <a:off x="4098" y="672"/>
              <a:ext cx="144" cy="96"/>
              <a:chOff x="624" y="3696"/>
              <a:chExt cx="144" cy="96"/>
            </a:xfrm>
          </p:grpSpPr>
          <p:sp>
            <p:nvSpPr>
              <p:cNvPr id="163879" name="Line 39"/>
              <p:cNvSpPr>
                <a:spLocks noChangeShapeType="1"/>
              </p:cNvSpPr>
              <p:nvPr/>
            </p:nvSpPr>
            <p:spPr bwMode="auto">
              <a:xfrm>
                <a:off x="624" y="369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880" name="Line 40"/>
              <p:cNvSpPr>
                <a:spLocks noChangeShapeType="1"/>
              </p:cNvSpPr>
              <p:nvPr/>
            </p:nvSpPr>
            <p:spPr bwMode="auto">
              <a:xfrm flipH="1">
                <a:off x="624" y="3696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163881" name="Text Box 41"/>
          <p:cNvSpPr txBox="1">
            <a:spLocks noChangeArrowheads="1"/>
          </p:cNvSpPr>
          <p:nvPr/>
        </p:nvSpPr>
        <p:spPr bwMode="auto">
          <a:xfrm>
            <a:off x="1066800" y="0"/>
            <a:ext cx="807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Base et sommet des cumulus</a:t>
            </a:r>
          </a:p>
        </p:txBody>
      </p:sp>
      <p:sp>
        <p:nvSpPr>
          <p:cNvPr id="163883" name="Text Box 43"/>
          <p:cNvSpPr txBox="1">
            <a:spLocks noChangeArrowheads="1"/>
          </p:cNvSpPr>
          <p:nvPr/>
        </p:nvSpPr>
        <p:spPr bwMode="auto">
          <a:xfrm>
            <a:off x="0" y="762000"/>
            <a:ext cx="266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Base et sommet des cumulus à 15 h ?</a:t>
            </a:r>
          </a:p>
        </p:txBody>
      </p:sp>
      <p:sp>
        <p:nvSpPr>
          <p:cNvPr id="163884" name="Text Box 44"/>
          <p:cNvSpPr txBox="1">
            <a:spLocks noChangeArrowheads="1"/>
          </p:cNvSpPr>
          <p:nvPr/>
        </p:nvSpPr>
        <p:spPr bwMode="auto">
          <a:xfrm>
            <a:off x="0" y="1371600"/>
            <a:ext cx="2819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i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t°prévue : 23° saturation prévue pour 6°.</a:t>
            </a:r>
          </a:p>
        </p:txBody>
      </p:sp>
      <p:sp>
        <p:nvSpPr>
          <p:cNvPr id="163885" name="Text Box 45"/>
          <p:cNvSpPr txBox="1">
            <a:spLocks noChangeArrowheads="1"/>
          </p:cNvSpPr>
          <p:nvPr/>
        </p:nvSpPr>
        <p:spPr bwMode="auto">
          <a:xfrm>
            <a:off x="0" y="2514600"/>
            <a:ext cx="2819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 la t° prévue, on trace une adiabatique jusqu'au niveau de saturation.</a:t>
            </a:r>
          </a:p>
        </p:txBody>
      </p:sp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6477000" y="6477000"/>
            <a:ext cx="228600" cy="152400"/>
            <a:chOff x="624" y="3696"/>
            <a:chExt cx="144" cy="96"/>
          </a:xfrm>
        </p:grpSpPr>
        <p:sp>
          <p:nvSpPr>
            <p:cNvPr id="163887" name="Line 47"/>
            <p:cNvSpPr>
              <a:spLocks noChangeShapeType="1"/>
            </p:cNvSpPr>
            <p:nvPr/>
          </p:nvSpPr>
          <p:spPr bwMode="auto">
            <a:xfrm>
              <a:off x="624" y="3696"/>
              <a:ext cx="144" cy="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63888" name="Line 48"/>
            <p:cNvSpPr>
              <a:spLocks noChangeShapeType="1"/>
            </p:cNvSpPr>
            <p:nvPr/>
          </p:nvSpPr>
          <p:spPr bwMode="auto">
            <a:xfrm flipH="1">
              <a:off x="624" y="3696"/>
              <a:ext cx="96" cy="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63890" name="Text Box 50"/>
          <p:cNvSpPr txBox="1">
            <a:spLocks noChangeArrowheads="1"/>
          </p:cNvSpPr>
          <p:nvPr/>
        </p:nvSpPr>
        <p:spPr bwMode="auto">
          <a:xfrm>
            <a:off x="0" y="3810000"/>
            <a:ext cx="2895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On poursuit par une pseudo-adiabatique jusqu'au croisement avec la courbe d'état.</a:t>
            </a:r>
          </a:p>
        </p:txBody>
      </p:sp>
      <p:grpSp>
        <p:nvGrpSpPr>
          <p:cNvPr id="14" name="Group 65"/>
          <p:cNvGrpSpPr>
            <a:grpSpLocks/>
          </p:cNvGrpSpPr>
          <p:nvPr/>
        </p:nvGrpSpPr>
        <p:grpSpPr bwMode="auto">
          <a:xfrm>
            <a:off x="3276600" y="4114800"/>
            <a:ext cx="2819400" cy="2362200"/>
            <a:chOff x="2064" y="2592"/>
            <a:chExt cx="1776" cy="1488"/>
          </a:xfrm>
        </p:grpSpPr>
        <p:sp>
          <p:nvSpPr>
            <p:cNvPr id="163889" name="Line 49"/>
            <p:cNvSpPr>
              <a:spLocks noChangeShapeType="1"/>
            </p:cNvSpPr>
            <p:nvPr/>
          </p:nvSpPr>
          <p:spPr bwMode="auto">
            <a:xfrm flipV="1">
              <a:off x="2352" y="2592"/>
              <a:ext cx="1488" cy="148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63891" name="Text Box 51"/>
            <p:cNvSpPr txBox="1">
              <a:spLocks noChangeArrowheads="1"/>
            </p:cNvSpPr>
            <p:nvPr/>
          </p:nvSpPr>
          <p:spPr bwMode="auto">
            <a:xfrm rot="-2530532">
              <a:off x="2064" y="3408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800" b="1">
                  <a:solidFill>
                    <a:srgbClr val="FF0066"/>
                  </a:solidFill>
                  <a:latin typeface="Times New Roman" pitchFamily="18" charset="0"/>
                </a:rPr>
                <a:t>saturation</a:t>
              </a:r>
            </a:p>
          </p:txBody>
        </p:sp>
      </p:grpSp>
      <p:sp>
        <p:nvSpPr>
          <p:cNvPr id="163893" name="Freeform 53"/>
          <p:cNvSpPr>
            <a:spLocks/>
          </p:cNvSpPr>
          <p:nvPr/>
        </p:nvSpPr>
        <p:spPr bwMode="auto">
          <a:xfrm>
            <a:off x="5486400" y="4191000"/>
            <a:ext cx="1143000" cy="2438400"/>
          </a:xfrm>
          <a:custGeom>
            <a:avLst/>
            <a:gdLst/>
            <a:ahLst/>
            <a:cxnLst>
              <a:cxn ang="0">
                <a:pos x="720" y="1536"/>
              </a:cxn>
              <a:cxn ang="0">
                <a:pos x="576" y="1296"/>
              </a:cxn>
              <a:cxn ang="0">
                <a:pos x="467" y="1064"/>
              </a:cxn>
              <a:cxn ang="0">
                <a:pos x="336" y="816"/>
              </a:cxn>
              <a:cxn ang="0">
                <a:pos x="192" y="480"/>
              </a:cxn>
              <a:cxn ang="0">
                <a:pos x="115" y="276"/>
              </a:cxn>
              <a:cxn ang="0">
                <a:pos x="0" y="0"/>
              </a:cxn>
            </a:cxnLst>
            <a:rect l="0" t="0" r="r" b="b"/>
            <a:pathLst>
              <a:path w="720" h="1536">
                <a:moveTo>
                  <a:pt x="720" y="1536"/>
                </a:moveTo>
                <a:lnTo>
                  <a:pt x="576" y="1296"/>
                </a:lnTo>
                <a:lnTo>
                  <a:pt x="467" y="1064"/>
                </a:lnTo>
                <a:lnTo>
                  <a:pt x="336" y="816"/>
                </a:lnTo>
                <a:lnTo>
                  <a:pt x="192" y="480"/>
                </a:lnTo>
                <a:lnTo>
                  <a:pt x="115" y="276"/>
                </a:ln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63894" name="Freeform 54"/>
          <p:cNvSpPr>
            <a:spLocks/>
          </p:cNvSpPr>
          <p:nvPr/>
        </p:nvSpPr>
        <p:spPr bwMode="auto">
          <a:xfrm>
            <a:off x="5638800" y="1752600"/>
            <a:ext cx="671513" cy="2986088"/>
          </a:xfrm>
          <a:custGeom>
            <a:avLst/>
            <a:gdLst/>
            <a:ahLst/>
            <a:cxnLst>
              <a:cxn ang="0">
                <a:pos x="0" y="1881"/>
              </a:cxn>
              <a:cxn ang="0">
                <a:pos x="130" y="1364"/>
              </a:cxn>
              <a:cxn ang="0">
                <a:pos x="177" y="1070"/>
              </a:cxn>
              <a:cxn ang="0">
                <a:pos x="251" y="743"/>
              </a:cxn>
              <a:cxn ang="0">
                <a:pos x="347" y="359"/>
              </a:cxn>
              <a:cxn ang="0">
                <a:pos x="412" y="0"/>
              </a:cxn>
              <a:cxn ang="0">
                <a:pos x="423" y="12"/>
              </a:cxn>
            </a:cxnLst>
            <a:rect l="0" t="0" r="r" b="b"/>
            <a:pathLst>
              <a:path w="423" h="1881">
                <a:moveTo>
                  <a:pt x="0" y="1881"/>
                </a:moveTo>
                <a:lnTo>
                  <a:pt x="130" y="1364"/>
                </a:lnTo>
                <a:lnTo>
                  <a:pt x="177" y="1070"/>
                </a:lnTo>
                <a:lnTo>
                  <a:pt x="251" y="743"/>
                </a:lnTo>
                <a:lnTo>
                  <a:pt x="347" y="359"/>
                </a:lnTo>
                <a:lnTo>
                  <a:pt x="412" y="0"/>
                </a:lnTo>
                <a:lnTo>
                  <a:pt x="423" y="12"/>
                </a:lnTo>
              </a:path>
            </a:pathLst>
          </a:custGeom>
          <a:noFill/>
          <a:ln w="38100" cap="flat" cmpd="sng">
            <a:solidFill>
              <a:srgbClr val="339966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63895" name="Oval 55"/>
          <p:cNvSpPr>
            <a:spLocks noChangeArrowheads="1"/>
          </p:cNvSpPr>
          <p:nvPr/>
        </p:nvSpPr>
        <p:spPr bwMode="auto">
          <a:xfrm>
            <a:off x="5486400" y="4343400"/>
            <a:ext cx="381000" cy="3810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3896" name="Oval 56"/>
          <p:cNvSpPr>
            <a:spLocks noChangeArrowheads="1"/>
          </p:cNvSpPr>
          <p:nvPr/>
        </p:nvSpPr>
        <p:spPr bwMode="auto">
          <a:xfrm>
            <a:off x="6019800" y="1905000"/>
            <a:ext cx="381000" cy="3810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3897" name="Line 57"/>
          <p:cNvSpPr>
            <a:spLocks noChangeShapeType="1"/>
          </p:cNvSpPr>
          <p:nvPr/>
        </p:nvSpPr>
        <p:spPr bwMode="auto">
          <a:xfrm>
            <a:off x="6019800" y="4572000"/>
            <a:ext cx="251460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63898" name="Line 58"/>
          <p:cNvSpPr>
            <a:spLocks noChangeShapeType="1"/>
          </p:cNvSpPr>
          <p:nvPr/>
        </p:nvSpPr>
        <p:spPr bwMode="auto">
          <a:xfrm>
            <a:off x="6400800" y="2057400"/>
            <a:ext cx="213360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63899" name="Text Box 59"/>
          <p:cNvSpPr txBox="1">
            <a:spLocks noChangeArrowheads="1"/>
          </p:cNvSpPr>
          <p:nvPr/>
        </p:nvSpPr>
        <p:spPr bwMode="auto">
          <a:xfrm>
            <a:off x="7696200" y="4724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1500 m</a:t>
            </a:r>
          </a:p>
        </p:txBody>
      </p:sp>
      <p:sp>
        <p:nvSpPr>
          <p:cNvPr id="163900" name="Text Box 60"/>
          <p:cNvSpPr txBox="1">
            <a:spLocks noChangeArrowheads="1"/>
          </p:cNvSpPr>
          <p:nvPr/>
        </p:nvSpPr>
        <p:spPr bwMode="auto">
          <a:xfrm>
            <a:off x="7848600" y="2133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3300 m</a:t>
            </a:r>
          </a:p>
        </p:txBody>
      </p:sp>
      <p:sp>
        <p:nvSpPr>
          <p:cNvPr id="163902" name="Freeform 62"/>
          <p:cNvSpPr>
            <a:spLocks/>
          </p:cNvSpPr>
          <p:nvPr/>
        </p:nvSpPr>
        <p:spPr bwMode="auto">
          <a:xfrm>
            <a:off x="6543675" y="2062163"/>
            <a:ext cx="760413" cy="2547937"/>
          </a:xfrm>
          <a:custGeom>
            <a:avLst/>
            <a:gdLst/>
            <a:ahLst/>
            <a:cxnLst>
              <a:cxn ang="0">
                <a:pos x="251" y="1581"/>
              </a:cxn>
              <a:cxn ang="0">
                <a:pos x="63" y="1487"/>
              </a:cxn>
              <a:cxn ang="0">
                <a:pos x="75" y="1393"/>
              </a:cxn>
              <a:cxn ang="0">
                <a:pos x="110" y="1369"/>
              </a:cxn>
              <a:cxn ang="0">
                <a:pos x="63" y="1311"/>
              </a:cxn>
              <a:cxn ang="0">
                <a:pos x="86" y="1134"/>
              </a:cxn>
              <a:cxn ang="0">
                <a:pos x="75" y="1099"/>
              </a:cxn>
              <a:cxn ang="0">
                <a:pos x="39" y="1076"/>
              </a:cxn>
              <a:cxn ang="0">
                <a:pos x="39" y="970"/>
              </a:cxn>
              <a:cxn ang="0">
                <a:pos x="122" y="876"/>
              </a:cxn>
              <a:cxn ang="0">
                <a:pos x="75" y="723"/>
              </a:cxn>
              <a:cxn ang="0">
                <a:pos x="51" y="688"/>
              </a:cxn>
              <a:cxn ang="0">
                <a:pos x="86" y="523"/>
              </a:cxn>
              <a:cxn ang="0">
                <a:pos x="98" y="488"/>
              </a:cxn>
              <a:cxn ang="0">
                <a:pos x="63" y="464"/>
              </a:cxn>
              <a:cxn ang="0">
                <a:pos x="39" y="429"/>
              </a:cxn>
              <a:cxn ang="0">
                <a:pos x="28" y="288"/>
              </a:cxn>
              <a:cxn ang="0">
                <a:pos x="63" y="264"/>
              </a:cxn>
              <a:cxn ang="0">
                <a:pos x="86" y="229"/>
              </a:cxn>
              <a:cxn ang="0">
                <a:pos x="75" y="194"/>
              </a:cxn>
              <a:cxn ang="0">
                <a:pos x="98" y="88"/>
              </a:cxn>
              <a:cxn ang="0">
                <a:pos x="204" y="6"/>
              </a:cxn>
              <a:cxn ang="0">
                <a:pos x="298" y="18"/>
              </a:cxn>
              <a:cxn ang="0">
                <a:pos x="321" y="88"/>
              </a:cxn>
              <a:cxn ang="0">
                <a:pos x="333" y="170"/>
              </a:cxn>
              <a:cxn ang="0">
                <a:pos x="368" y="194"/>
              </a:cxn>
              <a:cxn ang="0">
                <a:pos x="404" y="264"/>
              </a:cxn>
              <a:cxn ang="0">
                <a:pos x="404" y="429"/>
              </a:cxn>
              <a:cxn ang="0">
                <a:pos x="380" y="500"/>
              </a:cxn>
              <a:cxn ang="0">
                <a:pos x="427" y="617"/>
              </a:cxn>
              <a:cxn ang="0">
                <a:pos x="451" y="887"/>
              </a:cxn>
              <a:cxn ang="0">
                <a:pos x="368" y="1205"/>
              </a:cxn>
              <a:cxn ang="0">
                <a:pos x="427" y="1393"/>
              </a:cxn>
              <a:cxn ang="0">
                <a:pos x="357" y="1605"/>
              </a:cxn>
              <a:cxn ang="0">
                <a:pos x="216" y="1569"/>
              </a:cxn>
              <a:cxn ang="0">
                <a:pos x="169" y="1557"/>
              </a:cxn>
            </a:cxnLst>
            <a:rect l="0" t="0" r="r" b="b"/>
            <a:pathLst>
              <a:path w="479" h="1605">
                <a:moveTo>
                  <a:pt x="251" y="1581"/>
                </a:moveTo>
                <a:cubicBezTo>
                  <a:pt x="145" y="1570"/>
                  <a:pt x="97" y="1587"/>
                  <a:pt x="63" y="1487"/>
                </a:cubicBezTo>
                <a:cubicBezTo>
                  <a:pt x="67" y="1456"/>
                  <a:pt x="63" y="1422"/>
                  <a:pt x="75" y="1393"/>
                </a:cubicBezTo>
                <a:cubicBezTo>
                  <a:pt x="80" y="1380"/>
                  <a:pt x="105" y="1382"/>
                  <a:pt x="110" y="1369"/>
                </a:cubicBezTo>
                <a:cubicBezTo>
                  <a:pt x="122" y="1339"/>
                  <a:pt x="76" y="1320"/>
                  <a:pt x="63" y="1311"/>
                </a:cubicBezTo>
                <a:cubicBezTo>
                  <a:pt x="18" y="1244"/>
                  <a:pt x="15" y="1183"/>
                  <a:pt x="86" y="1134"/>
                </a:cubicBezTo>
                <a:cubicBezTo>
                  <a:pt x="82" y="1122"/>
                  <a:pt x="83" y="1109"/>
                  <a:pt x="75" y="1099"/>
                </a:cubicBezTo>
                <a:cubicBezTo>
                  <a:pt x="66" y="1088"/>
                  <a:pt x="43" y="1090"/>
                  <a:pt x="39" y="1076"/>
                </a:cubicBezTo>
                <a:cubicBezTo>
                  <a:pt x="30" y="1042"/>
                  <a:pt x="39" y="1005"/>
                  <a:pt x="39" y="970"/>
                </a:cubicBezTo>
                <a:cubicBezTo>
                  <a:pt x="54" y="895"/>
                  <a:pt x="51" y="898"/>
                  <a:pt x="122" y="876"/>
                </a:cubicBezTo>
                <a:cubicBezTo>
                  <a:pt x="143" y="808"/>
                  <a:pt x="115" y="782"/>
                  <a:pt x="75" y="723"/>
                </a:cubicBezTo>
                <a:cubicBezTo>
                  <a:pt x="67" y="711"/>
                  <a:pt x="51" y="688"/>
                  <a:pt x="51" y="688"/>
                </a:cubicBezTo>
                <a:cubicBezTo>
                  <a:pt x="28" y="618"/>
                  <a:pt x="21" y="568"/>
                  <a:pt x="86" y="523"/>
                </a:cubicBezTo>
                <a:cubicBezTo>
                  <a:pt x="90" y="511"/>
                  <a:pt x="102" y="499"/>
                  <a:pt x="98" y="488"/>
                </a:cubicBezTo>
                <a:cubicBezTo>
                  <a:pt x="93" y="475"/>
                  <a:pt x="73" y="474"/>
                  <a:pt x="63" y="464"/>
                </a:cubicBezTo>
                <a:cubicBezTo>
                  <a:pt x="53" y="454"/>
                  <a:pt x="47" y="441"/>
                  <a:pt x="39" y="429"/>
                </a:cubicBezTo>
                <a:cubicBezTo>
                  <a:pt x="22" y="375"/>
                  <a:pt x="0" y="345"/>
                  <a:pt x="28" y="288"/>
                </a:cubicBezTo>
                <a:cubicBezTo>
                  <a:pt x="34" y="275"/>
                  <a:pt x="51" y="272"/>
                  <a:pt x="63" y="264"/>
                </a:cubicBezTo>
                <a:cubicBezTo>
                  <a:pt x="71" y="252"/>
                  <a:pt x="84" y="243"/>
                  <a:pt x="86" y="229"/>
                </a:cubicBezTo>
                <a:cubicBezTo>
                  <a:pt x="88" y="217"/>
                  <a:pt x="75" y="206"/>
                  <a:pt x="75" y="194"/>
                </a:cubicBezTo>
                <a:cubicBezTo>
                  <a:pt x="75" y="191"/>
                  <a:pt x="85" y="104"/>
                  <a:pt x="98" y="88"/>
                </a:cubicBezTo>
                <a:cubicBezTo>
                  <a:pt x="112" y="71"/>
                  <a:pt x="182" y="20"/>
                  <a:pt x="204" y="6"/>
                </a:cubicBezTo>
                <a:cubicBezTo>
                  <a:pt x="235" y="10"/>
                  <a:pt x="272" y="0"/>
                  <a:pt x="298" y="18"/>
                </a:cubicBezTo>
                <a:cubicBezTo>
                  <a:pt x="318" y="32"/>
                  <a:pt x="321" y="88"/>
                  <a:pt x="321" y="88"/>
                </a:cubicBezTo>
                <a:cubicBezTo>
                  <a:pt x="325" y="115"/>
                  <a:pt x="322" y="145"/>
                  <a:pt x="333" y="170"/>
                </a:cubicBezTo>
                <a:cubicBezTo>
                  <a:pt x="339" y="183"/>
                  <a:pt x="359" y="183"/>
                  <a:pt x="368" y="194"/>
                </a:cubicBezTo>
                <a:cubicBezTo>
                  <a:pt x="384" y="215"/>
                  <a:pt x="389" y="242"/>
                  <a:pt x="404" y="264"/>
                </a:cubicBezTo>
                <a:cubicBezTo>
                  <a:pt x="416" y="343"/>
                  <a:pt x="423" y="342"/>
                  <a:pt x="404" y="429"/>
                </a:cubicBezTo>
                <a:cubicBezTo>
                  <a:pt x="399" y="453"/>
                  <a:pt x="380" y="500"/>
                  <a:pt x="380" y="500"/>
                </a:cubicBezTo>
                <a:cubicBezTo>
                  <a:pt x="407" y="540"/>
                  <a:pt x="415" y="570"/>
                  <a:pt x="427" y="617"/>
                </a:cubicBezTo>
                <a:cubicBezTo>
                  <a:pt x="418" y="764"/>
                  <a:pt x="386" y="793"/>
                  <a:pt x="451" y="887"/>
                </a:cubicBezTo>
                <a:cubicBezTo>
                  <a:pt x="478" y="974"/>
                  <a:pt x="479" y="1168"/>
                  <a:pt x="368" y="1205"/>
                </a:cubicBezTo>
                <a:cubicBezTo>
                  <a:pt x="384" y="1268"/>
                  <a:pt x="406" y="1331"/>
                  <a:pt x="427" y="1393"/>
                </a:cubicBezTo>
                <a:cubicBezTo>
                  <a:pt x="420" y="1490"/>
                  <a:pt x="450" y="1573"/>
                  <a:pt x="357" y="1605"/>
                </a:cubicBezTo>
                <a:cubicBezTo>
                  <a:pt x="238" y="1565"/>
                  <a:pt x="335" y="1593"/>
                  <a:pt x="216" y="1569"/>
                </a:cubicBezTo>
                <a:cubicBezTo>
                  <a:pt x="200" y="1566"/>
                  <a:pt x="169" y="1557"/>
                  <a:pt x="169" y="1557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63906" name="Text Box 66"/>
          <p:cNvSpPr txBox="1">
            <a:spLocks noChangeArrowheads="1"/>
          </p:cNvSpPr>
          <p:nvPr/>
        </p:nvSpPr>
        <p:spPr bwMode="auto">
          <a:xfrm>
            <a:off x="0" y="5257800"/>
            <a:ext cx="2895600" cy="94615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Base : 1500 m Sommet : 3300 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3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3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3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3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3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3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6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3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3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3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63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3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63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63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63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6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 animBg="1"/>
      <p:bldP spid="163881" grpId="0" autoUpdateAnimBg="0"/>
      <p:bldP spid="163883" grpId="0" autoUpdateAnimBg="0"/>
      <p:bldP spid="163884" grpId="0" autoUpdateAnimBg="0"/>
      <p:bldP spid="163885" grpId="0" autoUpdateAnimBg="0"/>
      <p:bldP spid="163890" grpId="0" autoUpdateAnimBg="0"/>
      <p:bldP spid="163893" grpId="0" animBg="1"/>
      <p:bldP spid="163894" grpId="0" animBg="1"/>
      <p:bldP spid="163895" grpId="0" animBg="1"/>
      <p:bldP spid="163896" grpId="0" animBg="1"/>
      <p:bldP spid="163897" grpId="0" animBg="1"/>
      <p:bldP spid="163898" grpId="0" animBg="1"/>
      <p:bldP spid="163899" grpId="0" autoUpdateAnimBg="0"/>
      <p:bldP spid="163900" grpId="0" autoUpdateAnimBg="0"/>
      <p:bldP spid="163902" grpId="0" animBg="1"/>
      <p:bldP spid="163906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428625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5436096" y="1340768"/>
            <a:ext cx="3707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noter :</a:t>
            </a:r>
          </a:p>
          <a:p>
            <a:endParaRPr lang="fr-FR" dirty="0" smtClean="0"/>
          </a:p>
          <a:p>
            <a:r>
              <a:rPr lang="fr-FR" dirty="0" smtClean="0"/>
              <a:t>Passage troposphère / stratosphère</a:t>
            </a:r>
          </a:p>
          <a:p>
            <a:endParaRPr lang="fr-FR" dirty="0" smtClean="0"/>
          </a:p>
          <a:p>
            <a:r>
              <a:rPr lang="fr-FR" dirty="0" smtClean="0"/>
              <a:t>Echelle logarithmique des Pressions</a:t>
            </a:r>
          </a:p>
          <a:p>
            <a:endParaRPr lang="fr-FR" dirty="0" smtClean="0"/>
          </a:p>
          <a:p>
            <a:r>
              <a:rPr lang="fr-FR" dirty="0" smtClean="0"/>
              <a:t>Les altitudes sont indiquées à droite</a:t>
            </a:r>
          </a:p>
          <a:p>
            <a:endParaRPr lang="fr-FR" dirty="0" smtClean="0"/>
          </a:p>
          <a:p>
            <a:r>
              <a:rPr lang="fr-FR" dirty="0" smtClean="0"/>
              <a:t>Les vents sur la droite</a:t>
            </a:r>
          </a:p>
          <a:p>
            <a:endParaRPr lang="fr-FR" dirty="0" smtClean="0"/>
          </a:p>
          <a:p>
            <a:r>
              <a:rPr lang="fr-FR" dirty="0" smtClean="0"/>
              <a:t>Le pied convectif  et l’inversion de température à 1500 m ( 850 </a:t>
            </a:r>
            <a:r>
              <a:rPr lang="fr-FR" dirty="0" err="1" smtClean="0"/>
              <a:t>hPa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r>
              <a:rPr lang="fr-FR" dirty="0" smtClean="0"/>
              <a:t>L’humidité sera vue un peu plus loin !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275856" y="188640"/>
            <a:ext cx="5594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 de SONDAGE de METEO-FRANCE</a:t>
            </a:r>
            <a:endParaRPr lang="fr-FR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l’humidité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650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Quantité 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maximale 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d’eau 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contenue 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M3 d’air</a:t>
            </a:r>
            <a:endParaRPr lang="fr-FR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204864"/>
            <a:ext cx="2520280" cy="3484984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à   30°C</a:t>
            </a:r>
          </a:p>
          <a:p>
            <a:pPr marL="0" indent="0">
              <a:buNone/>
            </a:pPr>
            <a:r>
              <a:rPr lang="fr-FR" dirty="0" smtClean="0"/>
              <a:t>à   20°C</a:t>
            </a:r>
          </a:p>
          <a:p>
            <a:pPr marL="0" indent="0">
              <a:buNone/>
            </a:pPr>
            <a:r>
              <a:rPr lang="fr-FR" dirty="0" smtClean="0"/>
              <a:t>à   10°C</a:t>
            </a:r>
          </a:p>
          <a:p>
            <a:pPr marL="0" indent="0">
              <a:buNone/>
            </a:pPr>
            <a:r>
              <a:rPr lang="fr-FR" dirty="0" smtClean="0"/>
              <a:t>à     0°C</a:t>
            </a:r>
          </a:p>
          <a:p>
            <a:pPr marL="0" indent="0">
              <a:buNone/>
            </a:pPr>
            <a:r>
              <a:rPr lang="fr-FR" dirty="0" smtClean="0"/>
              <a:t>à – 10°C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419872" y="2204864"/>
            <a:ext cx="403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3200" dirty="0" smtClean="0"/>
              <a:t>30 g/m3   ou 26 g/kg</a:t>
            </a:r>
          </a:p>
          <a:p>
            <a:pPr>
              <a:spcAft>
                <a:spcPts val="600"/>
              </a:spcAft>
            </a:pPr>
            <a:r>
              <a:rPr lang="fr-FR" sz="3200" dirty="0" smtClean="0"/>
              <a:t>17 g/m3   ou  14g/kg</a:t>
            </a:r>
          </a:p>
          <a:p>
            <a:pPr>
              <a:spcAft>
                <a:spcPts val="600"/>
              </a:spcAft>
            </a:pPr>
            <a:r>
              <a:rPr lang="fr-FR" sz="3200" dirty="0"/>
              <a:t> </a:t>
            </a:r>
            <a:r>
              <a:rPr lang="fr-FR" sz="3200" dirty="0" smtClean="0"/>
              <a:t>9 g/ m3    ou   7,5g/kg</a:t>
            </a:r>
          </a:p>
          <a:p>
            <a:pPr>
              <a:spcAft>
                <a:spcPts val="600"/>
              </a:spcAft>
            </a:pPr>
            <a:r>
              <a:rPr lang="fr-FR" sz="3200" dirty="0" smtClean="0"/>
              <a:t>  5g/m3     ou   4g/kg</a:t>
            </a:r>
          </a:p>
          <a:p>
            <a:pPr>
              <a:spcAft>
                <a:spcPts val="600"/>
              </a:spcAft>
            </a:pPr>
            <a:r>
              <a:rPr lang="fr-FR" sz="3200" dirty="0"/>
              <a:t> </a:t>
            </a:r>
            <a:r>
              <a:rPr lang="fr-FR" sz="3200" dirty="0" smtClean="0"/>
              <a:t> 2 g/m3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215373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2895600" y="762000"/>
            <a:ext cx="6248400" cy="6096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556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425" y="862013"/>
            <a:ext cx="6124575" cy="599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2299" y="759114"/>
            <a:ext cx="540067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9" name="Text Box 11"/>
          <p:cNvSpPr txBox="1">
            <a:spLocks noChangeArrowheads="1"/>
          </p:cNvSpPr>
          <p:nvPr/>
        </p:nvSpPr>
        <p:spPr bwMode="auto">
          <a:xfrm>
            <a:off x="1447800" y="76200"/>
            <a:ext cx="678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L'humidité sur l'</a:t>
            </a:r>
            <a:r>
              <a:rPr lang="fr-FR" sz="3600" b="1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émagramme</a:t>
            </a:r>
            <a:endParaRPr lang="fr-FR" sz="3600" b="1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5660" name="Text Box 12"/>
          <p:cNvSpPr txBox="1">
            <a:spLocks noChangeArrowheads="1"/>
          </p:cNvSpPr>
          <p:nvPr/>
        </p:nvSpPr>
        <p:spPr bwMode="auto">
          <a:xfrm>
            <a:off x="0" y="1295400"/>
            <a:ext cx="2971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4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L'</a:t>
            </a:r>
            <a:r>
              <a:rPr lang="fr-FR" sz="2400" b="1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émagramme</a:t>
            </a:r>
            <a:r>
              <a:rPr lang="fr-FR" sz="24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est complété par des lignes </a:t>
            </a:r>
            <a:r>
              <a:rPr lang="fr-FR" sz="2400" b="1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tiretées</a:t>
            </a:r>
            <a:r>
              <a:rPr lang="fr-FR" sz="24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bistres.</a:t>
            </a:r>
          </a:p>
        </p:txBody>
      </p:sp>
      <p:sp>
        <p:nvSpPr>
          <p:cNvPr id="155661" name="Text Box 13"/>
          <p:cNvSpPr txBox="1">
            <a:spLocks noChangeArrowheads="1"/>
          </p:cNvSpPr>
          <p:nvPr/>
        </p:nvSpPr>
        <p:spPr bwMode="auto">
          <a:xfrm>
            <a:off x="179512" y="2924944"/>
            <a:ext cx="27432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400" dirty="0"/>
              <a:t>Elles représentent des lignes </a:t>
            </a:r>
            <a:r>
              <a:rPr lang="fr-FR" sz="2400" u="sng" dirty="0"/>
              <a:t>d'égal rapport de mélange saturant </a:t>
            </a:r>
            <a:r>
              <a:rPr lang="fr-FR" sz="2400" u="sng" dirty="0" smtClean="0"/>
              <a:t> </a:t>
            </a:r>
            <a:r>
              <a:rPr lang="fr-FR" sz="2400" dirty="0" err="1" smtClean="0"/>
              <a:t>r</a:t>
            </a:r>
            <a:r>
              <a:rPr lang="fr-FR" sz="2400" baseline="-25000" dirty="0" err="1" smtClean="0"/>
              <a:t>s</a:t>
            </a:r>
            <a:r>
              <a:rPr lang="fr-FR" sz="2400" dirty="0" smtClean="0"/>
              <a:t> </a:t>
            </a:r>
            <a:endParaRPr lang="fr-FR" sz="2400" dirty="0"/>
          </a:p>
          <a:p>
            <a:pPr>
              <a:spcBef>
                <a:spcPct val="50000"/>
              </a:spcBef>
              <a:defRPr/>
            </a:pPr>
            <a:r>
              <a:rPr lang="fr-FR" sz="2400" dirty="0"/>
              <a:t>et sont cotées en g/kg</a:t>
            </a:r>
            <a:r>
              <a:rPr lang="fr-FR" dirty="0"/>
              <a:t> .</a:t>
            </a:r>
          </a:p>
        </p:txBody>
      </p:sp>
      <p:sp>
        <p:nvSpPr>
          <p:cNvPr id="155662" name="Oval 14"/>
          <p:cNvSpPr>
            <a:spLocks noChangeArrowheads="1"/>
          </p:cNvSpPr>
          <p:nvPr/>
        </p:nvSpPr>
        <p:spPr bwMode="auto">
          <a:xfrm>
            <a:off x="3456709" y="5067300"/>
            <a:ext cx="457200" cy="4572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5663" name="Oval 15"/>
          <p:cNvSpPr>
            <a:spLocks noChangeArrowheads="1"/>
          </p:cNvSpPr>
          <p:nvPr/>
        </p:nvSpPr>
        <p:spPr bwMode="auto">
          <a:xfrm>
            <a:off x="3251200" y="3068637"/>
            <a:ext cx="457200" cy="4572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5664" name="Oval 16"/>
          <p:cNvSpPr>
            <a:spLocks noChangeArrowheads="1"/>
          </p:cNvSpPr>
          <p:nvPr/>
        </p:nvSpPr>
        <p:spPr bwMode="auto">
          <a:xfrm>
            <a:off x="7805737" y="6012873"/>
            <a:ext cx="457200" cy="4572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5665" name="Oval 17"/>
          <p:cNvSpPr>
            <a:spLocks noChangeArrowheads="1"/>
          </p:cNvSpPr>
          <p:nvPr/>
        </p:nvSpPr>
        <p:spPr bwMode="auto">
          <a:xfrm>
            <a:off x="5256645" y="5143500"/>
            <a:ext cx="457200" cy="4572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5666" name="Oval 18"/>
          <p:cNvSpPr>
            <a:spLocks noChangeArrowheads="1"/>
          </p:cNvSpPr>
          <p:nvPr/>
        </p:nvSpPr>
        <p:spPr bwMode="auto">
          <a:xfrm>
            <a:off x="6967537" y="5122718"/>
            <a:ext cx="457200" cy="4572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5667" name="Oval 19"/>
          <p:cNvSpPr>
            <a:spLocks noChangeArrowheads="1"/>
          </p:cNvSpPr>
          <p:nvPr/>
        </p:nvSpPr>
        <p:spPr bwMode="auto">
          <a:xfrm>
            <a:off x="3233737" y="1219200"/>
            <a:ext cx="457200" cy="4572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5668" name="Oval 20"/>
          <p:cNvSpPr>
            <a:spLocks noChangeArrowheads="1"/>
          </p:cNvSpPr>
          <p:nvPr/>
        </p:nvSpPr>
        <p:spPr bwMode="auto">
          <a:xfrm>
            <a:off x="3395229" y="3789363"/>
            <a:ext cx="457200" cy="4572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5669" name="Oval 21"/>
          <p:cNvSpPr>
            <a:spLocks noChangeArrowheads="1"/>
          </p:cNvSpPr>
          <p:nvPr/>
        </p:nvSpPr>
        <p:spPr bwMode="auto">
          <a:xfrm>
            <a:off x="3386137" y="4610100"/>
            <a:ext cx="457200" cy="4572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309937" y="1257300"/>
            <a:ext cx="5486400" cy="5105400"/>
            <a:chOff x="2112" y="816"/>
            <a:chExt cx="3456" cy="3216"/>
          </a:xfrm>
        </p:grpSpPr>
        <p:sp>
          <p:nvSpPr>
            <p:cNvPr id="31765" name="Text Box 22"/>
            <p:cNvSpPr txBox="1">
              <a:spLocks noChangeArrowheads="1"/>
            </p:cNvSpPr>
            <p:nvPr/>
          </p:nvSpPr>
          <p:spPr bwMode="auto">
            <a:xfrm>
              <a:off x="2160" y="816"/>
              <a:ext cx="3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>
                  <a:solidFill>
                    <a:srgbClr val="8000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1766" name="Text Box 23"/>
            <p:cNvSpPr txBox="1">
              <a:spLocks noChangeArrowheads="1"/>
            </p:cNvSpPr>
            <p:nvPr/>
          </p:nvSpPr>
          <p:spPr bwMode="auto">
            <a:xfrm>
              <a:off x="2112" y="2016"/>
              <a:ext cx="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>
                  <a:solidFill>
                    <a:srgbClr val="800000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1767" name="Text Box 24"/>
            <p:cNvSpPr txBox="1">
              <a:spLocks noChangeArrowheads="1"/>
            </p:cNvSpPr>
            <p:nvPr/>
          </p:nvSpPr>
          <p:spPr bwMode="auto">
            <a:xfrm>
              <a:off x="2208" y="2448"/>
              <a:ext cx="5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>
                  <a:solidFill>
                    <a:srgbClr val="800000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1768" name="Text Box 25"/>
            <p:cNvSpPr txBox="1">
              <a:spLocks noChangeArrowheads="1"/>
            </p:cNvSpPr>
            <p:nvPr/>
          </p:nvSpPr>
          <p:spPr bwMode="auto">
            <a:xfrm>
              <a:off x="2208" y="2976"/>
              <a:ext cx="6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>
                  <a:solidFill>
                    <a:srgbClr val="800000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31769" name="Text Box 26"/>
            <p:cNvSpPr txBox="1">
              <a:spLocks noChangeArrowheads="1"/>
            </p:cNvSpPr>
            <p:nvPr/>
          </p:nvSpPr>
          <p:spPr bwMode="auto">
            <a:xfrm>
              <a:off x="2256" y="3264"/>
              <a:ext cx="7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>
                  <a:solidFill>
                    <a:srgbClr val="800000"/>
                  </a:solidFill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31770" name="Text Box 27"/>
            <p:cNvSpPr txBox="1">
              <a:spLocks noChangeArrowheads="1"/>
            </p:cNvSpPr>
            <p:nvPr/>
          </p:nvSpPr>
          <p:spPr bwMode="auto">
            <a:xfrm>
              <a:off x="3360" y="3312"/>
              <a:ext cx="7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>
                  <a:solidFill>
                    <a:srgbClr val="800000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31771" name="Text Box 28"/>
            <p:cNvSpPr txBox="1">
              <a:spLocks noChangeArrowheads="1"/>
            </p:cNvSpPr>
            <p:nvPr/>
          </p:nvSpPr>
          <p:spPr bwMode="auto">
            <a:xfrm>
              <a:off x="4416" y="3312"/>
              <a:ext cx="9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 dirty="0">
                  <a:solidFill>
                    <a:srgbClr val="800000"/>
                  </a:solidFill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31772" name="Text Box 29"/>
            <p:cNvSpPr txBox="1">
              <a:spLocks noChangeArrowheads="1"/>
            </p:cNvSpPr>
            <p:nvPr/>
          </p:nvSpPr>
          <p:spPr bwMode="auto">
            <a:xfrm>
              <a:off x="4944" y="3840"/>
              <a:ext cx="6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>
                  <a:solidFill>
                    <a:srgbClr val="800000"/>
                  </a:solidFill>
                  <a:latin typeface="Times New Roman" pitchFamily="18" charset="0"/>
                </a:rPr>
                <a:t>30</a:t>
              </a: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195513" y="2708275"/>
            <a:ext cx="3455987" cy="1081088"/>
            <a:chOff x="1383" y="1706"/>
            <a:chExt cx="2177" cy="681"/>
          </a:xfrm>
        </p:grpSpPr>
        <p:sp>
          <p:nvSpPr>
            <p:cNvPr id="31763" name="Line 32"/>
            <p:cNvSpPr>
              <a:spLocks noChangeShapeType="1"/>
            </p:cNvSpPr>
            <p:nvPr/>
          </p:nvSpPr>
          <p:spPr bwMode="auto">
            <a:xfrm>
              <a:off x="1429" y="1706"/>
              <a:ext cx="1814" cy="454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764" name="Line 33"/>
            <p:cNvSpPr>
              <a:spLocks noChangeShapeType="1"/>
            </p:cNvSpPr>
            <p:nvPr/>
          </p:nvSpPr>
          <p:spPr bwMode="auto">
            <a:xfrm>
              <a:off x="1383" y="1706"/>
              <a:ext cx="2177" cy="681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55683" name="Text Box 35"/>
          <p:cNvSpPr txBox="1">
            <a:spLocks noChangeArrowheads="1"/>
          </p:cNvSpPr>
          <p:nvPr/>
        </p:nvSpPr>
        <p:spPr bwMode="auto">
          <a:xfrm>
            <a:off x="179512" y="5949280"/>
            <a:ext cx="2521868" cy="64633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Remarque : </a:t>
            </a:r>
          </a:p>
          <a:p>
            <a:r>
              <a:rPr lang="fr-FR" b="1" dirty="0" err="1">
                <a:solidFill>
                  <a:srgbClr val="FF0000"/>
                </a:solidFill>
              </a:rPr>
              <a:t>r</a:t>
            </a:r>
            <a:r>
              <a:rPr lang="fr-FR" b="1" baseline="-25000" dirty="0" err="1">
                <a:solidFill>
                  <a:srgbClr val="FF0000"/>
                </a:solidFill>
              </a:rPr>
              <a:t>s</a:t>
            </a:r>
            <a:r>
              <a:rPr lang="fr-FR" b="1" dirty="0">
                <a:solidFill>
                  <a:srgbClr val="FF0000"/>
                </a:solidFill>
              </a:rPr>
              <a:t> est souvent noté </a:t>
            </a:r>
            <a:r>
              <a:rPr lang="fr-FR" b="1" dirty="0" err="1">
                <a:solidFill>
                  <a:srgbClr val="FF0000"/>
                </a:solidFill>
              </a:rPr>
              <a:t>r</a:t>
            </a:r>
            <a:r>
              <a:rPr lang="fr-FR" b="1" baseline="-25000" dirty="0" err="1">
                <a:solidFill>
                  <a:srgbClr val="FF0000"/>
                </a:solidFill>
              </a:rPr>
              <a:t>w</a:t>
            </a:r>
            <a:r>
              <a:rPr lang="fr-FR" dirty="0"/>
              <a:t> </a:t>
            </a:r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5485245" y="3068637"/>
            <a:ext cx="2549092" cy="340143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>
            <a:off x="3995737" y="2071687"/>
            <a:ext cx="3429000" cy="4446877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5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 animBg="1"/>
      <p:bldP spid="155659" grpId="0" autoUpdateAnimBg="0"/>
      <p:bldP spid="155660" grpId="0" autoUpdateAnimBg="0"/>
      <p:bldP spid="155661" grpId="0" autoUpdateAnimBg="0"/>
      <p:bldP spid="155662" grpId="0" animBg="1"/>
      <p:bldP spid="155663" grpId="0" animBg="1"/>
      <p:bldP spid="155664" grpId="0" animBg="1"/>
      <p:bldP spid="155665" grpId="0" animBg="1"/>
      <p:bldP spid="155666" grpId="0" animBg="1"/>
      <p:bldP spid="155667" grpId="0" animBg="1"/>
      <p:bldP spid="155668" grpId="0" animBg="1"/>
      <p:bldP spid="155669" grpId="0" animBg="1"/>
      <p:bldP spid="15568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52" name="Text Box 16"/>
          <p:cNvSpPr txBox="1">
            <a:spLocks noChangeArrowheads="1"/>
          </p:cNvSpPr>
          <p:nvPr/>
        </p:nvSpPr>
        <p:spPr bwMode="auto">
          <a:xfrm>
            <a:off x="1042988" y="-26988"/>
            <a:ext cx="71294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L'humidité </a:t>
            </a:r>
            <a:r>
              <a:rPr lang="fr-FR" sz="28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sur l'</a:t>
            </a:r>
            <a:r>
              <a:rPr lang="fr-FR" sz="2800" b="1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émagramme</a:t>
            </a:r>
            <a:endParaRPr lang="fr-FR" sz="2800" b="1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953" name="Text Box 17"/>
          <p:cNvSpPr txBox="1">
            <a:spLocks noChangeArrowheads="1"/>
          </p:cNvSpPr>
          <p:nvPr/>
        </p:nvSpPr>
        <p:spPr bwMode="auto">
          <a:xfrm>
            <a:off x="-36513" y="549275"/>
            <a:ext cx="87852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fr-FR" b="1" dirty="0"/>
              <a:t>La particule définie par : sa température t = </a:t>
            </a:r>
            <a:r>
              <a:rPr lang="fr-FR" b="1" dirty="0" smtClean="0"/>
              <a:t>12°C  et </a:t>
            </a:r>
            <a:r>
              <a:rPr lang="fr-FR" b="1" dirty="0"/>
              <a:t>son altitude Z (</a:t>
            </a:r>
            <a:r>
              <a:rPr lang="fr-FR" b="1" i="1" dirty="0"/>
              <a:t>ou sa pression p</a:t>
            </a:r>
            <a:r>
              <a:rPr lang="fr-FR" b="1" dirty="0"/>
              <a:t>),</a:t>
            </a:r>
            <a:r>
              <a:rPr lang="fr-FR" sz="1800" b="1" dirty="0"/>
              <a:t> 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3276600" y="1341438"/>
            <a:ext cx="5867400" cy="5516562"/>
            <a:chOff x="2064" y="845"/>
            <a:chExt cx="3696" cy="3475"/>
          </a:xfrm>
        </p:grpSpPr>
        <p:sp>
          <p:nvSpPr>
            <p:cNvPr id="32793" name="Rectangle 2"/>
            <p:cNvSpPr>
              <a:spLocks noChangeArrowheads="1"/>
            </p:cNvSpPr>
            <p:nvPr/>
          </p:nvSpPr>
          <p:spPr bwMode="auto">
            <a:xfrm>
              <a:off x="2064" y="912"/>
              <a:ext cx="3696" cy="3408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800" b="1">
                <a:solidFill>
                  <a:srgbClr val="FF0066"/>
                </a:solidFill>
              </a:endParaRPr>
            </a:p>
          </p:txBody>
        </p:sp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2075" y="845"/>
              <a:ext cx="3685" cy="3118"/>
              <a:chOff x="2075" y="864"/>
              <a:chExt cx="3685" cy="3118"/>
            </a:xfrm>
          </p:grpSpPr>
          <p:pic>
            <p:nvPicPr>
              <p:cNvPr id="32795" name="Picture 1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075" y="864"/>
                <a:ext cx="3685" cy="3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20"/>
              <p:cNvGrpSpPr>
                <a:grpSpLocks/>
              </p:cNvGrpSpPr>
              <p:nvPr/>
            </p:nvGrpSpPr>
            <p:grpSpPr bwMode="auto">
              <a:xfrm>
                <a:off x="2208" y="2112"/>
                <a:ext cx="3469" cy="841"/>
                <a:chOff x="2208" y="2112"/>
                <a:chExt cx="3469" cy="841"/>
              </a:xfrm>
            </p:grpSpPr>
            <p:sp>
              <p:nvSpPr>
                <p:cNvPr id="3279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608" y="2112"/>
                  <a:ext cx="48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 sz="1800" b="1">
                      <a:solidFill>
                        <a:srgbClr val="800000"/>
                      </a:solidFill>
                    </a:rPr>
                    <a:t>10</a:t>
                  </a:r>
                </a:p>
              </p:txBody>
            </p:sp>
            <p:sp>
              <p:nvSpPr>
                <p:cNvPr id="3279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208" y="2112"/>
                  <a:ext cx="48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 sz="1800" b="1">
                      <a:solidFill>
                        <a:srgbClr val="800000"/>
                      </a:solidFill>
                    </a:rPr>
                    <a:t>5</a:t>
                  </a:r>
                </a:p>
              </p:txBody>
            </p:sp>
            <p:sp>
              <p:nvSpPr>
                <p:cNvPr id="3279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688" y="2112"/>
                  <a:ext cx="33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 sz="1800" b="1">
                      <a:solidFill>
                        <a:srgbClr val="800000"/>
                      </a:solidFill>
                    </a:rPr>
                    <a:t>6</a:t>
                  </a:r>
                </a:p>
              </p:txBody>
            </p:sp>
            <p:sp>
              <p:nvSpPr>
                <p:cNvPr id="3280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072" y="2112"/>
                  <a:ext cx="33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 sz="1800" b="1">
                      <a:solidFill>
                        <a:srgbClr val="800000"/>
                      </a:solidFill>
                    </a:rPr>
                    <a:t>7</a:t>
                  </a:r>
                </a:p>
              </p:txBody>
            </p:sp>
            <p:sp>
              <p:nvSpPr>
                <p:cNvPr id="32801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552" y="2112"/>
                  <a:ext cx="38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 sz="1800" b="1">
                      <a:solidFill>
                        <a:srgbClr val="800000"/>
                      </a:solidFill>
                    </a:rPr>
                    <a:t>8</a:t>
                  </a:r>
                </a:p>
              </p:txBody>
            </p:sp>
            <p:sp>
              <p:nvSpPr>
                <p:cNvPr id="32802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4080" y="2112"/>
                  <a:ext cx="43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 sz="1800" b="1">
                      <a:solidFill>
                        <a:srgbClr val="800000"/>
                      </a:solidFill>
                    </a:rPr>
                    <a:t>9</a:t>
                  </a:r>
                </a:p>
              </p:txBody>
            </p:sp>
            <p:sp>
              <p:nvSpPr>
                <p:cNvPr id="3280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5184" y="2112"/>
                  <a:ext cx="43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 sz="1800" b="1">
                      <a:solidFill>
                        <a:srgbClr val="800000"/>
                      </a:solidFill>
                    </a:rPr>
                    <a:t>11</a:t>
                  </a:r>
                </a:p>
              </p:txBody>
            </p:sp>
            <p:sp>
              <p:nvSpPr>
                <p:cNvPr id="3280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5345" y="2720"/>
                  <a:ext cx="332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 sz="1800" b="1" dirty="0">
                      <a:solidFill>
                        <a:srgbClr val="800000"/>
                      </a:solidFill>
                    </a:rPr>
                    <a:t>12</a:t>
                  </a:r>
                </a:p>
              </p:txBody>
            </p:sp>
          </p:grpSp>
        </p:grpSp>
      </p:grpSp>
      <p:sp>
        <p:nvSpPr>
          <p:cNvPr id="167967" name="AutoShape 31"/>
          <p:cNvSpPr>
            <a:spLocks noChangeArrowheads="1"/>
          </p:cNvSpPr>
          <p:nvPr/>
        </p:nvSpPr>
        <p:spPr bwMode="auto">
          <a:xfrm>
            <a:off x="4211638" y="5734050"/>
            <a:ext cx="3200400" cy="228600"/>
          </a:xfrm>
          <a:prstGeom prst="leftArrow">
            <a:avLst>
              <a:gd name="adj1" fmla="val 50000"/>
              <a:gd name="adj2" fmla="val 350000"/>
            </a:avLst>
          </a:prstGeom>
          <a:solidFill>
            <a:srgbClr val="FF0066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3581400" y="1600200"/>
            <a:ext cx="3846513" cy="5014913"/>
            <a:chOff x="2256" y="1008"/>
            <a:chExt cx="2423" cy="3159"/>
          </a:xfrm>
        </p:grpSpPr>
        <p:sp>
          <p:nvSpPr>
            <p:cNvPr id="32787" name="Text Box 30"/>
            <p:cNvSpPr txBox="1">
              <a:spLocks noChangeArrowheads="1"/>
            </p:cNvSpPr>
            <p:nvPr/>
          </p:nvSpPr>
          <p:spPr bwMode="auto">
            <a:xfrm>
              <a:off x="2256" y="3936"/>
              <a:ext cx="11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800" b="1">
                  <a:solidFill>
                    <a:srgbClr val="663300"/>
                  </a:solidFill>
                </a:rPr>
                <a:t>r</a:t>
              </a:r>
              <a:r>
                <a:rPr lang="fr-FR" sz="1800" b="1" baseline="-25000">
                  <a:solidFill>
                    <a:srgbClr val="663300"/>
                  </a:solidFill>
                </a:rPr>
                <a:t>s</a:t>
              </a:r>
              <a:r>
                <a:rPr lang="fr-FR" sz="1800" b="1">
                  <a:solidFill>
                    <a:srgbClr val="663300"/>
                  </a:solidFill>
                </a:rPr>
                <a:t> = 8 g/kg</a:t>
              </a:r>
              <a:endParaRPr lang="fr-FR" sz="1800" b="1">
                <a:solidFill>
                  <a:srgbClr val="FF0066"/>
                </a:solidFill>
              </a:endParaRPr>
            </a:p>
          </p:txBody>
        </p:sp>
        <p:grpSp>
          <p:nvGrpSpPr>
            <p:cNvPr id="6" name="Group 47"/>
            <p:cNvGrpSpPr>
              <a:grpSpLocks/>
            </p:cNvGrpSpPr>
            <p:nvPr/>
          </p:nvGrpSpPr>
          <p:grpSpPr bwMode="auto">
            <a:xfrm>
              <a:off x="2448" y="1008"/>
              <a:ext cx="2231" cy="2996"/>
              <a:chOff x="2448" y="1008"/>
              <a:chExt cx="2231" cy="2996"/>
            </a:xfrm>
          </p:grpSpPr>
          <p:grpSp>
            <p:nvGrpSpPr>
              <p:cNvPr id="7" name="Group 6"/>
              <p:cNvGrpSpPr>
                <a:grpSpLocks/>
              </p:cNvGrpSpPr>
              <p:nvPr/>
            </p:nvGrpSpPr>
            <p:grpSpPr bwMode="auto">
              <a:xfrm>
                <a:off x="2640" y="3552"/>
                <a:ext cx="144" cy="144"/>
                <a:chOff x="288" y="3888"/>
                <a:chExt cx="144" cy="144"/>
              </a:xfrm>
            </p:grpSpPr>
            <p:sp>
              <p:nvSpPr>
                <p:cNvPr id="32791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288" y="3888"/>
                  <a:ext cx="144" cy="144"/>
                </a:xfrm>
                <a:prstGeom prst="line">
                  <a:avLst/>
                </a:prstGeom>
                <a:noFill/>
                <a:ln w="28575">
                  <a:solidFill>
                    <a:srgbClr val="00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792" name="Line 8"/>
                <p:cNvSpPr>
                  <a:spLocks noChangeShapeType="1"/>
                </p:cNvSpPr>
                <p:nvPr/>
              </p:nvSpPr>
              <p:spPr bwMode="auto">
                <a:xfrm>
                  <a:off x="288" y="3888"/>
                  <a:ext cx="144" cy="144"/>
                </a:xfrm>
                <a:prstGeom prst="line">
                  <a:avLst/>
                </a:prstGeom>
                <a:noFill/>
                <a:ln w="28575">
                  <a:solidFill>
                    <a:srgbClr val="00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2790" name="Freeform 33"/>
              <p:cNvSpPr>
                <a:spLocks/>
              </p:cNvSpPr>
              <p:nvPr/>
            </p:nvSpPr>
            <p:spPr bwMode="auto">
              <a:xfrm>
                <a:off x="2448" y="1008"/>
                <a:ext cx="2231" cy="2996"/>
              </a:xfrm>
              <a:custGeom>
                <a:avLst/>
                <a:gdLst>
                  <a:gd name="T0" fmla="*/ 2231 w 2231"/>
                  <a:gd name="T1" fmla="*/ 0 h 2996"/>
                  <a:gd name="T2" fmla="*/ 0 w 2231"/>
                  <a:gd name="T3" fmla="*/ 2996 h 2996"/>
                  <a:gd name="T4" fmla="*/ 0 60000 65536"/>
                  <a:gd name="T5" fmla="*/ 0 60000 65536"/>
                  <a:gd name="T6" fmla="*/ 0 w 2231"/>
                  <a:gd name="T7" fmla="*/ 0 h 2996"/>
                  <a:gd name="T8" fmla="*/ 2231 w 2231"/>
                  <a:gd name="T9" fmla="*/ 2996 h 299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31" h="2996">
                    <a:moveTo>
                      <a:pt x="2231" y="0"/>
                    </a:moveTo>
                    <a:lnTo>
                      <a:pt x="0" y="2996"/>
                    </a:lnTo>
                  </a:path>
                </a:pathLst>
              </a:custGeom>
              <a:noFill/>
              <a:ln w="57150" cap="flat" cmpd="sng">
                <a:solidFill>
                  <a:srgbClr val="8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167978" name="Text Box 42"/>
          <p:cNvSpPr txBox="1">
            <a:spLocks noChangeArrowheads="1"/>
          </p:cNvSpPr>
          <p:nvPr/>
        </p:nvSpPr>
        <p:spPr bwMode="auto">
          <a:xfrm>
            <a:off x="0" y="980728"/>
            <a:ext cx="694826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b="1" dirty="0"/>
              <a:t>serait </a:t>
            </a:r>
            <a:r>
              <a:rPr lang="fr-FR" b="1" u="sng" dirty="0">
                <a:solidFill>
                  <a:srgbClr val="FF0000"/>
                </a:solidFill>
              </a:rPr>
              <a:t>saturée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smtClean="0"/>
              <a:t>si </a:t>
            </a:r>
            <a:r>
              <a:rPr lang="fr-FR" b="1" dirty="0"/>
              <a:t>son rapport </a:t>
            </a:r>
            <a:r>
              <a:rPr lang="fr-FR" b="1" dirty="0" smtClean="0"/>
              <a:t>de mélange était </a:t>
            </a:r>
            <a:r>
              <a:rPr lang="fr-FR" b="1" dirty="0"/>
              <a:t>égal à 12 g/kg</a:t>
            </a:r>
            <a:r>
              <a:rPr lang="fr-FR" sz="1800" b="1" dirty="0"/>
              <a:t> </a:t>
            </a:r>
            <a:r>
              <a:rPr lang="fr-FR" sz="1800" b="1" dirty="0" smtClean="0"/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fr-FR" b="1" dirty="0" smtClean="0"/>
              <a:t>(</a:t>
            </a:r>
            <a:r>
              <a:rPr lang="fr-FR" b="1" u="sng" dirty="0" smtClean="0"/>
              <a:t>par construction de l’</a:t>
            </a:r>
            <a:r>
              <a:rPr lang="fr-FR" b="1" u="sng" dirty="0" err="1" smtClean="0"/>
              <a:t>émagramme</a:t>
            </a:r>
            <a:r>
              <a:rPr lang="fr-FR" b="1" dirty="0" smtClean="0"/>
              <a:t>)</a:t>
            </a:r>
            <a:endParaRPr lang="fr-FR" sz="1800" b="1" dirty="0"/>
          </a:p>
        </p:txBody>
      </p: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7308850" y="5181600"/>
            <a:ext cx="1284288" cy="727075"/>
            <a:chOff x="4656" y="3264"/>
            <a:chExt cx="672" cy="458"/>
          </a:xfrm>
        </p:grpSpPr>
        <p:grpSp>
          <p:nvGrpSpPr>
            <p:cNvPr id="9" name="Group 45"/>
            <p:cNvGrpSpPr>
              <a:grpSpLocks/>
            </p:cNvGrpSpPr>
            <p:nvPr/>
          </p:nvGrpSpPr>
          <p:grpSpPr bwMode="auto">
            <a:xfrm>
              <a:off x="4656" y="3264"/>
              <a:ext cx="672" cy="458"/>
              <a:chOff x="4656" y="3264"/>
              <a:chExt cx="672" cy="458"/>
            </a:xfrm>
          </p:grpSpPr>
          <p:sp>
            <p:nvSpPr>
              <p:cNvPr id="32785" name="Text Box 14"/>
              <p:cNvSpPr txBox="1">
                <a:spLocks noChangeArrowheads="1"/>
              </p:cNvSpPr>
              <p:nvPr/>
            </p:nvSpPr>
            <p:spPr bwMode="auto">
              <a:xfrm>
                <a:off x="4656" y="3264"/>
                <a:ext cx="6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800" b="1">
                    <a:solidFill>
                      <a:schemeClr val="tx1"/>
                    </a:solidFill>
                  </a:rPr>
                  <a:t>T= 12 °C</a:t>
                </a:r>
              </a:p>
            </p:txBody>
          </p:sp>
          <p:sp>
            <p:nvSpPr>
              <p:cNvPr id="32786" name="Text Box 43"/>
              <p:cNvSpPr txBox="1">
                <a:spLocks noChangeArrowheads="1"/>
              </p:cNvSpPr>
              <p:nvPr/>
            </p:nvSpPr>
            <p:spPr bwMode="auto">
              <a:xfrm>
                <a:off x="4766" y="3491"/>
                <a:ext cx="12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800"/>
                  <a:t>.</a:t>
                </a:r>
                <a:endParaRPr lang="fr-FR" sz="1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784" name="Oval 44"/>
            <p:cNvSpPr>
              <a:spLocks noChangeArrowheads="1"/>
            </p:cNvSpPr>
            <p:nvPr/>
          </p:nvSpPr>
          <p:spPr bwMode="auto">
            <a:xfrm flipV="1">
              <a:off x="4830" y="3566"/>
              <a:ext cx="136" cy="13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de-DE" sz="1800">
                <a:solidFill>
                  <a:schemeClr val="tx1"/>
                </a:solidFill>
              </a:endParaRPr>
            </a:p>
          </p:txBody>
        </p:sp>
      </p:grpSp>
      <p:sp>
        <p:nvSpPr>
          <p:cNvPr id="167994" name="Text Box 58"/>
          <p:cNvSpPr txBox="1">
            <a:spLocks noChangeArrowheads="1"/>
          </p:cNvSpPr>
          <p:nvPr/>
        </p:nvSpPr>
        <p:spPr bwMode="auto">
          <a:xfrm>
            <a:off x="323528" y="1988840"/>
            <a:ext cx="27322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/>
              <a:t>Si son rapport de mélange </a:t>
            </a:r>
          </a:p>
          <a:p>
            <a:pPr>
              <a:defRPr/>
            </a:pPr>
            <a:r>
              <a:rPr lang="fr-FR" b="1" u="sng" dirty="0">
                <a:solidFill>
                  <a:srgbClr val="FF0000"/>
                </a:solidFill>
              </a:rPr>
              <a:t>réel </a:t>
            </a:r>
            <a:r>
              <a:rPr lang="fr-FR" b="1" dirty="0"/>
              <a:t>est </a:t>
            </a:r>
            <a:r>
              <a:rPr lang="fr-FR" b="1" dirty="0" smtClean="0"/>
              <a:t> r </a:t>
            </a:r>
            <a:r>
              <a:rPr lang="fr-FR" b="1" dirty="0"/>
              <a:t>= 8g/kg,</a:t>
            </a:r>
          </a:p>
        </p:txBody>
      </p:sp>
      <p:sp>
        <p:nvSpPr>
          <p:cNvPr id="167995" name="Text Box 59"/>
          <p:cNvSpPr txBox="1">
            <a:spLocks noChangeArrowheads="1"/>
          </p:cNvSpPr>
          <p:nvPr/>
        </p:nvSpPr>
        <p:spPr bwMode="auto">
          <a:xfrm>
            <a:off x="0" y="2780928"/>
            <a:ext cx="341987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dirty="0"/>
              <a:t>on place une croix </a:t>
            </a:r>
            <a:r>
              <a:rPr lang="fr-FR" b="1" dirty="0" smtClean="0"/>
              <a:t>à l‘intersection </a:t>
            </a:r>
            <a:r>
              <a:rPr lang="fr-FR" b="1" dirty="0"/>
              <a:t>de l’horizontale </a:t>
            </a:r>
            <a:r>
              <a:rPr lang="fr-FR" b="1" dirty="0" smtClean="0"/>
              <a:t>correspondant </a:t>
            </a:r>
            <a:r>
              <a:rPr lang="fr-FR" b="1" dirty="0"/>
              <a:t>à l’altitude </a:t>
            </a:r>
            <a:r>
              <a:rPr lang="fr-FR" b="1" dirty="0" smtClean="0"/>
              <a:t>Z et </a:t>
            </a:r>
            <a:r>
              <a:rPr lang="fr-FR" b="1" dirty="0"/>
              <a:t>de la ligne d’égal rapport </a:t>
            </a:r>
            <a:r>
              <a:rPr lang="fr-FR" b="1" dirty="0" smtClean="0"/>
              <a:t>de </a:t>
            </a:r>
            <a:r>
              <a:rPr lang="fr-FR" b="1" dirty="0"/>
              <a:t>mélange saturant </a:t>
            </a:r>
          </a:p>
          <a:p>
            <a:pPr>
              <a:defRPr/>
            </a:pPr>
            <a:r>
              <a:rPr lang="fr-FR" b="1" dirty="0" err="1"/>
              <a:t>r</a:t>
            </a:r>
            <a:r>
              <a:rPr lang="fr-FR" b="1" baseline="-25000" dirty="0" err="1"/>
              <a:t>s</a:t>
            </a:r>
            <a:r>
              <a:rPr lang="fr-FR" b="1" dirty="0"/>
              <a:t> = 8 g/kg </a:t>
            </a:r>
            <a:r>
              <a:rPr lang="fr-FR" b="1" dirty="0" smtClean="0"/>
              <a:t>.</a:t>
            </a:r>
          </a:p>
          <a:p>
            <a:pPr>
              <a:defRPr/>
            </a:pPr>
            <a:endParaRPr lang="fr-FR" b="1" dirty="0" smtClean="0"/>
          </a:p>
          <a:p>
            <a:pPr>
              <a:defRPr/>
            </a:pPr>
            <a:r>
              <a:rPr lang="fr-FR" b="1" dirty="0" smtClean="0"/>
              <a:t>La particule est donc représentée</a:t>
            </a:r>
          </a:p>
          <a:p>
            <a:pPr>
              <a:defRPr/>
            </a:pPr>
            <a:r>
              <a:rPr lang="fr-FR" b="1" dirty="0" smtClean="0"/>
              <a:t>par 2 points .</a:t>
            </a:r>
          </a:p>
          <a:p>
            <a:pPr>
              <a:defRPr/>
            </a:pPr>
            <a:endParaRPr lang="fr-FR" b="1" dirty="0" smtClean="0"/>
          </a:p>
          <a:p>
            <a:pPr>
              <a:defRPr/>
            </a:pPr>
            <a:r>
              <a:rPr lang="fr-FR" b="1" dirty="0" smtClean="0"/>
              <a:t>La température  correspondante est </a:t>
            </a:r>
            <a:r>
              <a:rPr lang="fr-FR" sz="2400" b="1" dirty="0" smtClean="0">
                <a:solidFill>
                  <a:srgbClr val="FF0000"/>
                </a:solidFill>
              </a:rPr>
              <a:t>Td  température du point de rosée.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/>
              <a:t> Ici : 4°C</a:t>
            </a:r>
            <a:endParaRPr lang="fr-FR" b="1" dirty="0">
              <a:solidFill>
                <a:srgbClr val="FF0000"/>
              </a:solidFill>
            </a:endParaRPr>
          </a:p>
        </p:txBody>
      </p:sp>
      <p:grpSp>
        <p:nvGrpSpPr>
          <p:cNvPr id="10" name="Group 61"/>
          <p:cNvGrpSpPr>
            <a:grpSpLocks/>
          </p:cNvGrpSpPr>
          <p:nvPr/>
        </p:nvGrpSpPr>
        <p:grpSpPr bwMode="auto">
          <a:xfrm>
            <a:off x="6667500" y="4271892"/>
            <a:ext cx="2324100" cy="2371725"/>
            <a:chOff x="4200" y="2688"/>
            <a:chExt cx="1464" cy="1494"/>
          </a:xfrm>
        </p:grpSpPr>
        <p:sp>
          <p:nvSpPr>
            <p:cNvPr id="32780" name="Oval 37"/>
            <p:cNvSpPr>
              <a:spLocks noChangeArrowheads="1"/>
            </p:cNvSpPr>
            <p:nvPr/>
          </p:nvSpPr>
          <p:spPr bwMode="auto">
            <a:xfrm>
              <a:off x="5376" y="2688"/>
              <a:ext cx="288" cy="288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1800" b="1">
                <a:solidFill>
                  <a:srgbClr val="FF3300"/>
                </a:solidFill>
              </a:endParaRPr>
            </a:p>
          </p:txBody>
        </p:sp>
        <p:sp>
          <p:nvSpPr>
            <p:cNvPr id="32781" name="Line 57"/>
            <p:cNvSpPr>
              <a:spLocks noChangeShapeType="1"/>
            </p:cNvSpPr>
            <p:nvPr/>
          </p:nvSpPr>
          <p:spPr bwMode="auto">
            <a:xfrm flipV="1">
              <a:off x="4694" y="2931"/>
              <a:ext cx="726" cy="953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782" name="Text Box 60"/>
            <p:cNvSpPr txBox="1">
              <a:spLocks noChangeArrowheads="1"/>
            </p:cNvSpPr>
            <p:nvPr/>
          </p:nvSpPr>
          <p:spPr bwMode="auto">
            <a:xfrm>
              <a:off x="4200" y="3951"/>
              <a:ext cx="10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800" b="1">
                  <a:solidFill>
                    <a:srgbClr val="663300"/>
                  </a:solidFill>
                </a:rPr>
                <a:t>r</a:t>
              </a:r>
              <a:r>
                <a:rPr lang="fr-FR" sz="1800" b="1" baseline="-25000">
                  <a:solidFill>
                    <a:srgbClr val="663300"/>
                  </a:solidFill>
                </a:rPr>
                <a:t>s</a:t>
              </a:r>
              <a:r>
                <a:rPr lang="fr-FR" sz="1800" b="1">
                  <a:solidFill>
                    <a:srgbClr val="663300"/>
                  </a:solidFill>
                </a:rPr>
                <a:t> = 12 g/kg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6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3276600" y="1143000"/>
            <a:ext cx="5867400" cy="5410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1447800" y="76200"/>
            <a:ext cx="678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36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L'humidité sur l'émagramme</a:t>
            </a:r>
          </a:p>
        </p:txBody>
      </p:sp>
      <p:sp>
        <p:nvSpPr>
          <p:cNvPr id="38916" name="Line 10"/>
          <p:cNvSpPr>
            <a:spLocks noChangeShapeType="1"/>
          </p:cNvSpPr>
          <p:nvPr/>
        </p:nvSpPr>
        <p:spPr bwMode="auto">
          <a:xfrm flipH="1">
            <a:off x="4191000" y="5638800"/>
            <a:ext cx="228600" cy="22860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8917" name="Line 11"/>
          <p:cNvSpPr>
            <a:spLocks noChangeShapeType="1"/>
          </p:cNvSpPr>
          <p:nvPr/>
        </p:nvSpPr>
        <p:spPr bwMode="auto">
          <a:xfrm>
            <a:off x="4191000" y="5638800"/>
            <a:ext cx="228600" cy="22860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2045" name="Text Box 13"/>
          <p:cNvSpPr txBox="1">
            <a:spLocks noChangeArrowheads="1"/>
          </p:cNvSpPr>
          <p:nvPr/>
        </p:nvSpPr>
        <p:spPr bwMode="auto">
          <a:xfrm>
            <a:off x="7315200" y="3352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4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</a:t>
            </a:r>
          </a:p>
        </p:txBody>
      </p:sp>
      <p:sp>
        <p:nvSpPr>
          <p:cNvPr id="172046" name="Text Box 14"/>
          <p:cNvSpPr txBox="1">
            <a:spLocks noChangeArrowheads="1"/>
          </p:cNvSpPr>
          <p:nvPr/>
        </p:nvSpPr>
        <p:spPr bwMode="auto">
          <a:xfrm>
            <a:off x="3505200" y="3352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4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</a:p>
        </p:txBody>
      </p:sp>
      <p:sp>
        <p:nvSpPr>
          <p:cNvPr id="172047" name="Text Box 15"/>
          <p:cNvSpPr txBox="1">
            <a:spLocks noChangeArrowheads="1"/>
          </p:cNvSpPr>
          <p:nvPr/>
        </p:nvSpPr>
        <p:spPr bwMode="auto">
          <a:xfrm>
            <a:off x="4267200" y="3352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4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</a:p>
        </p:txBody>
      </p:sp>
      <p:sp>
        <p:nvSpPr>
          <p:cNvPr id="172048" name="Text Box 16"/>
          <p:cNvSpPr txBox="1">
            <a:spLocks noChangeArrowheads="1"/>
          </p:cNvSpPr>
          <p:nvPr/>
        </p:nvSpPr>
        <p:spPr bwMode="auto">
          <a:xfrm>
            <a:off x="4876800" y="3352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4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</a:t>
            </a:r>
          </a:p>
        </p:txBody>
      </p:sp>
      <p:sp>
        <p:nvSpPr>
          <p:cNvPr id="172049" name="Text Box 17"/>
          <p:cNvSpPr txBox="1">
            <a:spLocks noChangeArrowheads="1"/>
          </p:cNvSpPr>
          <p:nvPr/>
        </p:nvSpPr>
        <p:spPr bwMode="auto">
          <a:xfrm>
            <a:off x="5638800" y="3352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4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</a:p>
        </p:txBody>
      </p:sp>
      <p:sp>
        <p:nvSpPr>
          <p:cNvPr id="172050" name="Text Box 18"/>
          <p:cNvSpPr txBox="1">
            <a:spLocks noChangeArrowheads="1"/>
          </p:cNvSpPr>
          <p:nvPr/>
        </p:nvSpPr>
        <p:spPr bwMode="auto">
          <a:xfrm>
            <a:off x="6477000" y="3352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4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</a:t>
            </a:r>
          </a:p>
        </p:txBody>
      </p:sp>
      <p:sp>
        <p:nvSpPr>
          <p:cNvPr id="172051" name="Text Box 19"/>
          <p:cNvSpPr txBox="1">
            <a:spLocks noChangeArrowheads="1"/>
          </p:cNvSpPr>
          <p:nvPr/>
        </p:nvSpPr>
        <p:spPr bwMode="auto">
          <a:xfrm>
            <a:off x="8229600" y="3352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4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11</a:t>
            </a:r>
          </a:p>
        </p:txBody>
      </p:sp>
      <p:sp>
        <p:nvSpPr>
          <p:cNvPr id="172052" name="Text Box 20"/>
          <p:cNvSpPr txBox="1">
            <a:spLocks noChangeArrowheads="1"/>
          </p:cNvSpPr>
          <p:nvPr/>
        </p:nvSpPr>
        <p:spPr bwMode="auto">
          <a:xfrm>
            <a:off x="8382000" y="4267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4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12</a:t>
            </a:r>
          </a:p>
        </p:txBody>
      </p:sp>
      <p:sp>
        <p:nvSpPr>
          <p:cNvPr id="172053" name="Text Box 21"/>
          <p:cNvSpPr txBox="1">
            <a:spLocks noChangeArrowheads="1"/>
          </p:cNvSpPr>
          <p:nvPr/>
        </p:nvSpPr>
        <p:spPr bwMode="auto">
          <a:xfrm>
            <a:off x="3492500" y="5157788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36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</a:t>
            </a:r>
            <a:r>
              <a:rPr lang="fr-FR" sz="3600" b="1" baseline="-25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d</a:t>
            </a:r>
          </a:p>
        </p:txBody>
      </p:sp>
      <p:sp>
        <p:nvSpPr>
          <p:cNvPr id="172054" name="Text Box 22"/>
          <p:cNvSpPr txBox="1">
            <a:spLocks noChangeArrowheads="1"/>
          </p:cNvSpPr>
          <p:nvPr/>
        </p:nvSpPr>
        <p:spPr bwMode="auto">
          <a:xfrm>
            <a:off x="228600" y="1066800"/>
            <a:ext cx="2971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800" b="1" dirty="0"/>
              <a:t>Si la particule est soulevée, elle arrivera à saturation pour une température et une pression correspondant à la valeur saturante de </a:t>
            </a:r>
            <a:r>
              <a:rPr lang="fr-FR" sz="1800" b="1" dirty="0" smtClean="0"/>
              <a:t> 8 </a:t>
            </a:r>
            <a:r>
              <a:rPr lang="fr-FR" sz="1800" b="1" dirty="0"/>
              <a:t>g/kg.</a:t>
            </a:r>
          </a:p>
        </p:txBody>
      </p:sp>
      <p:sp>
        <p:nvSpPr>
          <p:cNvPr id="172055" name="Text Box 23"/>
          <p:cNvSpPr txBox="1">
            <a:spLocks noChangeArrowheads="1"/>
          </p:cNvSpPr>
          <p:nvPr/>
        </p:nvSpPr>
        <p:spPr bwMode="auto">
          <a:xfrm>
            <a:off x="179512" y="2708920"/>
            <a:ext cx="312420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800" b="1" dirty="0"/>
              <a:t>Le point de condensation correspond à l’intersection de la  ligne de rapport de mélange </a:t>
            </a:r>
            <a:r>
              <a:rPr lang="fr-FR" sz="1800" b="1" dirty="0" smtClean="0"/>
              <a:t>saturant  r=8 g/kg</a:t>
            </a:r>
            <a:endParaRPr lang="fr-FR" sz="1800" b="1" dirty="0"/>
          </a:p>
          <a:p>
            <a:pPr>
              <a:spcBef>
                <a:spcPct val="50000"/>
              </a:spcBef>
              <a:defRPr/>
            </a:pPr>
            <a:r>
              <a:rPr lang="fr-FR" sz="1800" b="1" dirty="0"/>
              <a:t>et de l’adiabatique sèche passant par P. </a:t>
            </a:r>
          </a:p>
        </p:txBody>
      </p:sp>
      <p:sp>
        <p:nvSpPr>
          <p:cNvPr id="172057" name="Freeform 25"/>
          <p:cNvSpPr>
            <a:spLocks/>
          </p:cNvSpPr>
          <p:nvPr/>
        </p:nvSpPr>
        <p:spPr bwMode="auto">
          <a:xfrm>
            <a:off x="6324600" y="2209800"/>
            <a:ext cx="1600200" cy="3962400"/>
          </a:xfrm>
          <a:custGeom>
            <a:avLst/>
            <a:gdLst>
              <a:gd name="T0" fmla="*/ 1008 w 1008"/>
              <a:gd name="T1" fmla="*/ 2496 h 2496"/>
              <a:gd name="T2" fmla="*/ 864 w 1008"/>
              <a:gd name="T3" fmla="*/ 2208 h 2496"/>
              <a:gd name="T4" fmla="*/ 760 w 1008"/>
              <a:gd name="T5" fmla="*/ 1970 h 2496"/>
              <a:gd name="T6" fmla="*/ 656 w 1008"/>
              <a:gd name="T7" fmla="*/ 1729 h 2496"/>
              <a:gd name="T8" fmla="*/ 561 w 1008"/>
              <a:gd name="T9" fmla="*/ 1519 h 2496"/>
              <a:gd name="T10" fmla="*/ 456 w 1008"/>
              <a:gd name="T11" fmla="*/ 1247 h 2496"/>
              <a:gd name="T12" fmla="*/ 300 w 1008"/>
              <a:gd name="T13" fmla="*/ 807 h 2496"/>
              <a:gd name="T14" fmla="*/ 144 w 1008"/>
              <a:gd name="T15" fmla="*/ 432 h 2496"/>
              <a:gd name="T16" fmla="*/ 0 w 1008"/>
              <a:gd name="T17" fmla="*/ 0 h 24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08"/>
              <a:gd name="T28" fmla="*/ 0 h 2496"/>
              <a:gd name="T29" fmla="*/ 1008 w 1008"/>
              <a:gd name="T30" fmla="*/ 2496 h 24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08" h="2496">
                <a:moveTo>
                  <a:pt x="1008" y="2496"/>
                </a:moveTo>
                <a:lnTo>
                  <a:pt x="864" y="2208"/>
                </a:lnTo>
                <a:lnTo>
                  <a:pt x="760" y="1970"/>
                </a:lnTo>
                <a:lnTo>
                  <a:pt x="656" y="1729"/>
                </a:lnTo>
                <a:lnTo>
                  <a:pt x="561" y="1519"/>
                </a:lnTo>
                <a:lnTo>
                  <a:pt x="456" y="1247"/>
                </a:lnTo>
                <a:lnTo>
                  <a:pt x="300" y="807"/>
                </a:lnTo>
                <a:lnTo>
                  <a:pt x="144" y="432"/>
                </a:ln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2058" name="Oval 26"/>
          <p:cNvSpPr>
            <a:spLocks noChangeArrowheads="1"/>
          </p:cNvSpPr>
          <p:nvPr/>
        </p:nvSpPr>
        <p:spPr bwMode="auto">
          <a:xfrm>
            <a:off x="6324600" y="2667000"/>
            <a:ext cx="381000" cy="3810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2059" name="Text Box 27"/>
          <p:cNvSpPr txBox="1">
            <a:spLocks noChangeArrowheads="1"/>
          </p:cNvSpPr>
          <p:nvPr/>
        </p:nvSpPr>
        <p:spPr bwMode="auto">
          <a:xfrm>
            <a:off x="6629400" y="2362200"/>
            <a:ext cx="99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36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</a:t>
            </a:r>
            <a:r>
              <a:rPr lang="fr-FR" sz="3600" b="1" baseline="-25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</a:t>
            </a:r>
          </a:p>
        </p:txBody>
      </p:sp>
      <p:sp>
        <p:nvSpPr>
          <p:cNvPr id="172060" name="Text Box 28"/>
          <p:cNvSpPr txBox="1">
            <a:spLocks noChangeArrowheads="1"/>
          </p:cNvSpPr>
          <p:nvPr/>
        </p:nvSpPr>
        <p:spPr bwMode="auto">
          <a:xfrm>
            <a:off x="266700" y="4837112"/>
            <a:ext cx="2895600" cy="646331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fr-FR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fr-F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est la température du point </a:t>
            </a:r>
            <a:r>
              <a:rPr lang="fr-F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Condensation</a:t>
            </a:r>
            <a:endPara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2061" name="Line 29"/>
          <p:cNvSpPr>
            <a:spLocks noChangeShapeType="1"/>
          </p:cNvSpPr>
          <p:nvPr/>
        </p:nvSpPr>
        <p:spPr bwMode="auto">
          <a:xfrm flipV="1">
            <a:off x="3886200" y="1905000"/>
            <a:ext cx="3352800" cy="4419600"/>
          </a:xfrm>
          <a:prstGeom prst="line">
            <a:avLst/>
          </a:prstGeom>
          <a:noFill/>
          <a:ln w="57150">
            <a:solidFill>
              <a:srgbClr val="8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38934" name="Picture 3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4063" y="1341438"/>
            <a:ext cx="5849937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7596188" y="5157788"/>
            <a:ext cx="609600" cy="719137"/>
            <a:chOff x="4785" y="3249"/>
            <a:chExt cx="384" cy="453"/>
          </a:xfrm>
        </p:grpSpPr>
        <p:sp>
          <p:nvSpPr>
            <p:cNvPr id="172040" name="Text Box 8"/>
            <p:cNvSpPr txBox="1">
              <a:spLocks noChangeArrowheads="1"/>
            </p:cNvSpPr>
            <p:nvPr/>
          </p:nvSpPr>
          <p:spPr bwMode="auto">
            <a:xfrm>
              <a:off x="4785" y="3249"/>
              <a:ext cx="3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3600" b="1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38937" name="Oval 31"/>
            <p:cNvSpPr>
              <a:spLocks noChangeArrowheads="1"/>
            </p:cNvSpPr>
            <p:nvPr/>
          </p:nvSpPr>
          <p:spPr bwMode="auto">
            <a:xfrm>
              <a:off x="4785" y="3589"/>
              <a:ext cx="113" cy="11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339804" y="57531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Ici : 2,5 °C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 animBg="1" autoUpdateAnimBg="0"/>
      <p:bldP spid="172053" grpId="0" autoUpdateAnimBg="0"/>
      <p:bldP spid="172054" grpId="0" autoUpdateAnimBg="0"/>
      <p:bldP spid="172055" grpId="0" autoUpdateAnimBg="0"/>
      <p:bldP spid="172057" grpId="0" animBg="1"/>
      <p:bldP spid="172058" grpId="0" animBg="1"/>
      <p:bldP spid="172059" grpId="0" autoUpdateAnimBg="0"/>
      <p:bldP spid="172060" grpId="0" animBg="1" autoUpdateAnimBg="0"/>
      <p:bldP spid="172061" grpId="0" animBg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Pour résumer l’humidité 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La courbe d’humidité sur l’</a:t>
            </a:r>
            <a:r>
              <a:rPr lang="fr-FR" dirty="0" err="1" smtClean="0"/>
              <a:t>émagramme</a:t>
            </a:r>
            <a:r>
              <a:rPr lang="fr-FR" dirty="0" smtClean="0"/>
              <a:t> nous donne deux informations :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- la quantité d’eau contenue dans l’air, à toutes les altitudes et principalement près du sol, ce qui permet de savoir si les cumulus vont se former.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- la température du point de rosée, à toutes les altitudes, pour savoir si le ciel est nuageux ou pas.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1060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2895600" y="762000"/>
            <a:ext cx="6248400" cy="6096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3019425" y="838200"/>
            <a:ext cx="6124575" cy="6019800"/>
            <a:chOff x="1902" y="528"/>
            <a:chExt cx="3858" cy="3792"/>
          </a:xfrm>
        </p:grpSpPr>
        <p:pic>
          <p:nvPicPr>
            <p:cNvPr id="4204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02" y="543"/>
              <a:ext cx="3858" cy="3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5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12" y="528"/>
              <a:ext cx="3402" cy="3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112" y="816"/>
              <a:ext cx="3456" cy="3216"/>
              <a:chOff x="2112" y="816"/>
              <a:chExt cx="3456" cy="3216"/>
            </a:xfrm>
          </p:grpSpPr>
          <p:sp>
            <p:nvSpPr>
              <p:cNvPr id="42052" name="Text Box 6"/>
              <p:cNvSpPr txBox="1">
                <a:spLocks noChangeArrowheads="1"/>
              </p:cNvSpPr>
              <p:nvPr/>
            </p:nvSpPr>
            <p:spPr bwMode="auto">
              <a:xfrm>
                <a:off x="2160" y="816"/>
                <a:ext cx="3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400" b="1">
                    <a:solidFill>
                      <a:srgbClr val="800000"/>
                    </a:solidFill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42053" name="Text Box 7"/>
              <p:cNvSpPr txBox="1">
                <a:spLocks noChangeArrowheads="1"/>
              </p:cNvSpPr>
              <p:nvPr/>
            </p:nvSpPr>
            <p:spPr bwMode="auto">
              <a:xfrm>
                <a:off x="2112" y="2016"/>
                <a:ext cx="33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400" b="1">
                    <a:solidFill>
                      <a:srgbClr val="800000"/>
                    </a:solidFill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42054" name="Text Box 8"/>
              <p:cNvSpPr txBox="1">
                <a:spLocks noChangeArrowheads="1"/>
              </p:cNvSpPr>
              <p:nvPr/>
            </p:nvSpPr>
            <p:spPr bwMode="auto">
              <a:xfrm>
                <a:off x="2208" y="2448"/>
                <a:ext cx="5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400" b="1">
                    <a:solidFill>
                      <a:srgbClr val="800000"/>
                    </a:solidFill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42055" name="Text Box 9"/>
              <p:cNvSpPr txBox="1">
                <a:spLocks noChangeArrowheads="1"/>
              </p:cNvSpPr>
              <p:nvPr/>
            </p:nvSpPr>
            <p:spPr bwMode="auto">
              <a:xfrm>
                <a:off x="2208" y="2976"/>
                <a:ext cx="6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400" b="1">
                    <a:solidFill>
                      <a:srgbClr val="800000"/>
                    </a:solidFill>
                    <a:latin typeface="Times New Roman" pitchFamily="18" charset="0"/>
                  </a:rPr>
                  <a:t>4</a:t>
                </a:r>
              </a:p>
            </p:txBody>
          </p:sp>
          <p:sp>
            <p:nvSpPr>
              <p:cNvPr id="42056" name="Text Box 10"/>
              <p:cNvSpPr txBox="1">
                <a:spLocks noChangeArrowheads="1"/>
              </p:cNvSpPr>
              <p:nvPr/>
            </p:nvSpPr>
            <p:spPr bwMode="auto">
              <a:xfrm>
                <a:off x="2256" y="3264"/>
                <a:ext cx="72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400" b="1">
                    <a:solidFill>
                      <a:srgbClr val="800000"/>
                    </a:solidFill>
                    <a:latin typeface="Times New Roman" pitchFamily="18" charset="0"/>
                  </a:rPr>
                  <a:t>5</a:t>
                </a:r>
              </a:p>
            </p:txBody>
          </p:sp>
          <p:sp>
            <p:nvSpPr>
              <p:cNvPr id="42057" name="Text Box 11"/>
              <p:cNvSpPr txBox="1">
                <a:spLocks noChangeArrowheads="1"/>
              </p:cNvSpPr>
              <p:nvPr/>
            </p:nvSpPr>
            <p:spPr bwMode="auto">
              <a:xfrm>
                <a:off x="3360" y="3312"/>
                <a:ext cx="72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400" b="1">
                    <a:solidFill>
                      <a:srgbClr val="800000"/>
                    </a:solidFill>
                    <a:latin typeface="Times New Roman" pitchFamily="18" charset="0"/>
                  </a:rPr>
                  <a:t>10</a:t>
                </a:r>
              </a:p>
            </p:txBody>
          </p:sp>
          <p:sp>
            <p:nvSpPr>
              <p:cNvPr id="42058" name="Text Box 12"/>
              <p:cNvSpPr txBox="1">
                <a:spLocks noChangeArrowheads="1"/>
              </p:cNvSpPr>
              <p:nvPr/>
            </p:nvSpPr>
            <p:spPr bwMode="auto">
              <a:xfrm>
                <a:off x="4416" y="3312"/>
                <a:ext cx="96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400" b="1">
                    <a:solidFill>
                      <a:srgbClr val="800000"/>
                    </a:solidFill>
                    <a:latin typeface="Times New Roman" pitchFamily="18" charset="0"/>
                  </a:rPr>
                  <a:t>20</a:t>
                </a:r>
              </a:p>
            </p:txBody>
          </p:sp>
          <p:sp>
            <p:nvSpPr>
              <p:cNvPr id="42059" name="Text Box 13"/>
              <p:cNvSpPr txBox="1">
                <a:spLocks noChangeArrowheads="1"/>
              </p:cNvSpPr>
              <p:nvPr/>
            </p:nvSpPr>
            <p:spPr bwMode="auto">
              <a:xfrm>
                <a:off x="4944" y="3840"/>
                <a:ext cx="6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400" b="1">
                    <a:solidFill>
                      <a:srgbClr val="800000"/>
                    </a:solidFill>
                    <a:latin typeface="Times New Roman" pitchFamily="18" charset="0"/>
                  </a:rPr>
                  <a:t>30</a:t>
                </a:r>
              </a:p>
            </p:txBody>
          </p:sp>
        </p:grp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4343400" y="919163"/>
            <a:ext cx="2514600" cy="5638800"/>
            <a:chOff x="2736" y="579"/>
            <a:chExt cx="1584" cy="3552"/>
          </a:xfrm>
        </p:grpSpPr>
        <p:sp>
          <p:nvSpPr>
            <p:cNvPr id="42013" name="Freeform 16"/>
            <p:cNvSpPr>
              <a:spLocks/>
            </p:cNvSpPr>
            <p:nvPr/>
          </p:nvSpPr>
          <p:spPr bwMode="auto">
            <a:xfrm>
              <a:off x="3288" y="3278"/>
              <a:ext cx="216" cy="322"/>
            </a:xfrm>
            <a:custGeom>
              <a:avLst/>
              <a:gdLst>
                <a:gd name="T0" fmla="*/ 216 w 216"/>
                <a:gd name="T1" fmla="*/ 322 h 322"/>
                <a:gd name="T2" fmla="*/ 0 w 216"/>
                <a:gd name="T3" fmla="*/ 0 h 322"/>
                <a:gd name="T4" fmla="*/ 0 60000 65536"/>
                <a:gd name="T5" fmla="*/ 0 60000 65536"/>
                <a:gd name="T6" fmla="*/ 0 w 216"/>
                <a:gd name="T7" fmla="*/ 0 h 322"/>
                <a:gd name="T8" fmla="*/ 216 w 216"/>
                <a:gd name="T9" fmla="*/ 322 h 3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322">
                  <a:moveTo>
                    <a:pt x="216" y="322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5" name="Group 51"/>
            <p:cNvGrpSpPr>
              <a:grpSpLocks/>
            </p:cNvGrpSpPr>
            <p:nvPr/>
          </p:nvGrpSpPr>
          <p:grpSpPr bwMode="auto">
            <a:xfrm>
              <a:off x="2736" y="579"/>
              <a:ext cx="1584" cy="3552"/>
              <a:chOff x="2736" y="579"/>
              <a:chExt cx="1584" cy="3552"/>
            </a:xfrm>
          </p:grpSpPr>
          <p:sp>
            <p:nvSpPr>
              <p:cNvPr id="42015" name="Freeform 15"/>
              <p:cNvSpPr>
                <a:spLocks/>
              </p:cNvSpPr>
              <p:nvPr/>
            </p:nvSpPr>
            <p:spPr bwMode="auto">
              <a:xfrm>
                <a:off x="2880" y="3718"/>
                <a:ext cx="566" cy="314"/>
              </a:xfrm>
              <a:custGeom>
                <a:avLst/>
                <a:gdLst>
                  <a:gd name="T0" fmla="*/ 0 w 566"/>
                  <a:gd name="T1" fmla="*/ 314 h 314"/>
                  <a:gd name="T2" fmla="*/ 566 w 566"/>
                  <a:gd name="T3" fmla="*/ 0 h 314"/>
                  <a:gd name="T4" fmla="*/ 0 60000 65536"/>
                  <a:gd name="T5" fmla="*/ 0 60000 65536"/>
                  <a:gd name="T6" fmla="*/ 0 w 566"/>
                  <a:gd name="T7" fmla="*/ 0 h 314"/>
                  <a:gd name="T8" fmla="*/ 566 w 566"/>
                  <a:gd name="T9" fmla="*/ 314 h 3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66" h="314">
                    <a:moveTo>
                      <a:pt x="0" y="314"/>
                    </a:moveTo>
                    <a:lnTo>
                      <a:pt x="566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016" name="Line 17"/>
              <p:cNvSpPr>
                <a:spLocks noChangeShapeType="1"/>
              </p:cNvSpPr>
              <p:nvPr/>
            </p:nvSpPr>
            <p:spPr bwMode="auto">
              <a:xfrm flipV="1">
                <a:off x="3246" y="2784"/>
                <a:ext cx="48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017" name="Freeform 18"/>
              <p:cNvSpPr>
                <a:spLocks/>
              </p:cNvSpPr>
              <p:nvPr/>
            </p:nvSpPr>
            <p:spPr bwMode="auto">
              <a:xfrm>
                <a:off x="3163" y="2419"/>
                <a:ext cx="94" cy="304"/>
              </a:xfrm>
              <a:custGeom>
                <a:avLst/>
                <a:gdLst>
                  <a:gd name="T0" fmla="*/ 94 w 94"/>
                  <a:gd name="T1" fmla="*/ 304 h 304"/>
                  <a:gd name="T2" fmla="*/ 0 w 94"/>
                  <a:gd name="T3" fmla="*/ 0 h 304"/>
                  <a:gd name="T4" fmla="*/ 0 60000 65536"/>
                  <a:gd name="T5" fmla="*/ 0 60000 65536"/>
                  <a:gd name="T6" fmla="*/ 0 w 94"/>
                  <a:gd name="T7" fmla="*/ 0 h 304"/>
                  <a:gd name="T8" fmla="*/ 94 w 94"/>
                  <a:gd name="T9" fmla="*/ 304 h 30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4" h="304">
                    <a:moveTo>
                      <a:pt x="94" y="304"/>
                    </a:move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018" name="Freeform 19"/>
              <p:cNvSpPr>
                <a:spLocks/>
              </p:cNvSpPr>
              <p:nvPr/>
            </p:nvSpPr>
            <p:spPr bwMode="auto">
              <a:xfrm>
                <a:off x="3131" y="2021"/>
                <a:ext cx="11" cy="262"/>
              </a:xfrm>
              <a:custGeom>
                <a:avLst/>
                <a:gdLst>
                  <a:gd name="T0" fmla="*/ 11 w 11"/>
                  <a:gd name="T1" fmla="*/ 262 h 262"/>
                  <a:gd name="T2" fmla="*/ 0 w 11"/>
                  <a:gd name="T3" fmla="*/ 0 h 262"/>
                  <a:gd name="T4" fmla="*/ 0 60000 65536"/>
                  <a:gd name="T5" fmla="*/ 0 60000 65536"/>
                  <a:gd name="T6" fmla="*/ 0 w 11"/>
                  <a:gd name="T7" fmla="*/ 0 h 262"/>
                  <a:gd name="T8" fmla="*/ 11 w 11"/>
                  <a:gd name="T9" fmla="*/ 262 h 26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" h="262">
                    <a:moveTo>
                      <a:pt x="11" y="262"/>
                    </a:move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019" name="Freeform 20"/>
              <p:cNvSpPr>
                <a:spLocks/>
              </p:cNvSpPr>
              <p:nvPr/>
            </p:nvSpPr>
            <p:spPr bwMode="auto">
              <a:xfrm>
                <a:off x="3205" y="1550"/>
                <a:ext cx="471" cy="356"/>
              </a:xfrm>
              <a:custGeom>
                <a:avLst/>
                <a:gdLst>
                  <a:gd name="T0" fmla="*/ 0 w 471"/>
                  <a:gd name="T1" fmla="*/ 356 h 356"/>
                  <a:gd name="T2" fmla="*/ 471 w 471"/>
                  <a:gd name="T3" fmla="*/ 0 h 356"/>
                  <a:gd name="T4" fmla="*/ 0 60000 65536"/>
                  <a:gd name="T5" fmla="*/ 0 60000 65536"/>
                  <a:gd name="T6" fmla="*/ 0 w 471"/>
                  <a:gd name="T7" fmla="*/ 0 h 356"/>
                  <a:gd name="T8" fmla="*/ 471 w 471"/>
                  <a:gd name="T9" fmla="*/ 356 h 35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71" h="356">
                    <a:moveTo>
                      <a:pt x="0" y="356"/>
                    </a:moveTo>
                    <a:lnTo>
                      <a:pt x="471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020" name="Freeform 21"/>
              <p:cNvSpPr>
                <a:spLocks/>
              </p:cNvSpPr>
              <p:nvPr/>
            </p:nvSpPr>
            <p:spPr bwMode="auto">
              <a:xfrm>
                <a:off x="3822" y="1110"/>
                <a:ext cx="304" cy="330"/>
              </a:xfrm>
              <a:custGeom>
                <a:avLst/>
                <a:gdLst>
                  <a:gd name="T0" fmla="*/ 0 w 304"/>
                  <a:gd name="T1" fmla="*/ 330 h 330"/>
                  <a:gd name="T2" fmla="*/ 304 w 304"/>
                  <a:gd name="T3" fmla="*/ 0 h 330"/>
                  <a:gd name="T4" fmla="*/ 0 60000 65536"/>
                  <a:gd name="T5" fmla="*/ 0 60000 65536"/>
                  <a:gd name="T6" fmla="*/ 0 w 304"/>
                  <a:gd name="T7" fmla="*/ 0 h 330"/>
                  <a:gd name="T8" fmla="*/ 304 w 304"/>
                  <a:gd name="T9" fmla="*/ 330 h 3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4" h="330">
                    <a:moveTo>
                      <a:pt x="0" y="330"/>
                    </a:moveTo>
                    <a:lnTo>
                      <a:pt x="304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021" name="Line 22"/>
              <p:cNvSpPr>
                <a:spLocks noChangeShapeType="1"/>
              </p:cNvSpPr>
              <p:nvPr/>
            </p:nvSpPr>
            <p:spPr bwMode="auto">
              <a:xfrm flipV="1">
                <a:off x="4206" y="672"/>
                <a:ext cx="48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6" name="Group 24"/>
              <p:cNvGrpSpPr>
                <a:grpSpLocks/>
              </p:cNvGrpSpPr>
              <p:nvPr/>
            </p:nvGrpSpPr>
            <p:grpSpPr bwMode="auto">
              <a:xfrm>
                <a:off x="2736" y="4032"/>
                <a:ext cx="149" cy="99"/>
                <a:chOff x="624" y="3696"/>
                <a:chExt cx="144" cy="96"/>
              </a:xfrm>
            </p:grpSpPr>
            <p:sp>
              <p:nvSpPr>
                <p:cNvPr id="42047" name="Line 25"/>
                <p:cNvSpPr>
                  <a:spLocks noChangeShapeType="1"/>
                </p:cNvSpPr>
                <p:nvPr/>
              </p:nvSpPr>
              <p:spPr bwMode="auto">
                <a:xfrm>
                  <a:off x="624" y="3696"/>
                  <a:ext cx="144" cy="96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048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624" y="3696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7" name="Group 27"/>
              <p:cNvGrpSpPr>
                <a:grpSpLocks/>
              </p:cNvGrpSpPr>
              <p:nvPr/>
            </p:nvGrpSpPr>
            <p:grpSpPr bwMode="auto">
              <a:xfrm>
                <a:off x="3460" y="3637"/>
                <a:ext cx="148" cy="98"/>
                <a:chOff x="624" y="3696"/>
                <a:chExt cx="144" cy="96"/>
              </a:xfrm>
            </p:grpSpPr>
            <p:sp>
              <p:nvSpPr>
                <p:cNvPr id="42045" name="Line 28"/>
                <p:cNvSpPr>
                  <a:spLocks noChangeShapeType="1"/>
                </p:cNvSpPr>
                <p:nvPr/>
              </p:nvSpPr>
              <p:spPr bwMode="auto">
                <a:xfrm>
                  <a:off x="624" y="3696"/>
                  <a:ext cx="144" cy="96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046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624" y="3696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8" name="Group 30"/>
              <p:cNvGrpSpPr>
                <a:grpSpLocks/>
              </p:cNvGrpSpPr>
              <p:nvPr/>
            </p:nvGrpSpPr>
            <p:grpSpPr bwMode="auto">
              <a:xfrm>
                <a:off x="3168" y="3168"/>
                <a:ext cx="148" cy="99"/>
                <a:chOff x="624" y="3696"/>
                <a:chExt cx="144" cy="96"/>
              </a:xfrm>
            </p:grpSpPr>
            <p:sp>
              <p:nvSpPr>
                <p:cNvPr id="42043" name="Line 31"/>
                <p:cNvSpPr>
                  <a:spLocks noChangeShapeType="1"/>
                </p:cNvSpPr>
                <p:nvPr/>
              </p:nvSpPr>
              <p:spPr bwMode="auto">
                <a:xfrm>
                  <a:off x="624" y="3696"/>
                  <a:ext cx="144" cy="96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044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624" y="3696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" name="Group 33"/>
              <p:cNvGrpSpPr>
                <a:grpSpLocks/>
              </p:cNvGrpSpPr>
              <p:nvPr/>
            </p:nvGrpSpPr>
            <p:grpSpPr bwMode="auto">
              <a:xfrm>
                <a:off x="3216" y="2736"/>
                <a:ext cx="149" cy="99"/>
                <a:chOff x="624" y="3696"/>
                <a:chExt cx="144" cy="96"/>
              </a:xfrm>
            </p:grpSpPr>
            <p:sp>
              <p:nvSpPr>
                <p:cNvPr id="42041" name="Line 34"/>
                <p:cNvSpPr>
                  <a:spLocks noChangeShapeType="1"/>
                </p:cNvSpPr>
                <p:nvPr/>
              </p:nvSpPr>
              <p:spPr bwMode="auto">
                <a:xfrm>
                  <a:off x="624" y="3696"/>
                  <a:ext cx="144" cy="96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042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624" y="3696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" name="Group 36"/>
              <p:cNvGrpSpPr>
                <a:grpSpLocks/>
              </p:cNvGrpSpPr>
              <p:nvPr/>
            </p:nvGrpSpPr>
            <p:grpSpPr bwMode="auto">
              <a:xfrm>
                <a:off x="3064" y="2305"/>
                <a:ext cx="148" cy="99"/>
                <a:chOff x="624" y="3696"/>
                <a:chExt cx="144" cy="96"/>
              </a:xfrm>
            </p:grpSpPr>
            <p:sp>
              <p:nvSpPr>
                <p:cNvPr id="42039" name="Line 37"/>
                <p:cNvSpPr>
                  <a:spLocks noChangeShapeType="1"/>
                </p:cNvSpPr>
                <p:nvPr/>
              </p:nvSpPr>
              <p:spPr bwMode="auto">
                <a:xfrm>
                  <a:off x="624" y="3696"/>
                  <a:ext cx="144" cy="96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040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624" y="3696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1" name="Group 39"/>
              <p:cNvGrpSpPr>
                <a:grpSpLocks/>
              </p:cNvGrpSpPr>
              <p:nvPr/>
            </p:nvGrpSpPr>
            <p:grpSpPr bwMode="auto">
              <a:xfrm>
                <a:off x="3072" y="1920"/>
                <a:ext cx="149" cy="98"/>
                <a:chOff x="624" y="3696"/>
                <a:chExt cx="144" cy="96"/>
              </a:xfrm>
            </p:grpSpPr>
            <p:sp>
              <p:nvSpPr>
                <p:cNvPr id="42037" name="Line 40"/>
                <p:cNvSpPr>
                  <a:spLocks noChangeShapeType="1"/>
                </p:cNvSpPr>
                <p:nvPr/>
              </p:nvSpPr>
              <p:spPr bwMode="auto">
                <a:xfrm>
                  <a:off x="624" y="3696"/>
                  <a:ext cx="144" cy="96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038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624" y="3696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2" name="Group 42"/>
              <p:cNvGrpSpPr>
                <a:grpSpLocks/>
              </p:cNvGrpSpPr>
              <p:nvPr/>
            </p:nvGrpSpPr>
            <p:grpSpPr bwMode="auto">
              <a:xfrm>
                <a:off x="3707" y="1467"/>
                <a:ext cx="149" cy="98"/>
                <a:chOff x="624" y="3696"/>
                <a:chExt cx="144" cy="96"/>
              </a:xfrm>
            </p:grpSpPr>
            <p:sp>
              <p:nvSpPr>
                <p:cNvPr id="42035" name="Line 43"/>
                <p:cNvSpPr>
                  <a:spLocks noChangeShapeType="1"/>
                </p:cNvSpPr>
                <p:nvPr/>
              </p:nvSpPr>
              <p:spPr bwMode="auto">
                <a:xfrm>
                  <a:off x="624" y="3696"/>
                  <a:ext cx="144" cy="96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036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624" y="3696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3" name="Group 45"/>
              <p:cNvGrpSpPr>
                <a:grpSpLocks/>
              </p:cNvGrpSpPr>
              <p:nvPr/>
            </p:nvGrpSpPr>
            <p:grpSpPr bwMode="auto">
              <a:xfrm>
                <a:off x="4103" y="1023"/>
                <a:ext cx="149" cy="98"/>
                <a:chOff x="624" y="3696"/>
                <a:chExt cx="144" cy="96"/>
              </a:xfrm>
            </p:grpSpPr>
            <p:sp>
              <p:nvSpPr>
                <p:cNvPr id="42033" name="Line 46"/>
                <p:cNvSpPr>
                  <a:spLocks noChangeShapeType="1"/>
                </p:cNvSpPr>
                <p:nvPr/>
              </p:nvSpPr>
              <p:spPr bwMode="auto">
                <a:xfrm>
                  <a:off x="624" y="3696"/>
                  <a:ext cx="144" cy="96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034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624" y="3696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4" name="Group 48"/>
              <p:cNvGrpSpPr>
                <a:grpSpLocks/>
              </p:cNvGrpSpPr>
              <p:nvPr/>
            </p:nvGrpSpPr>
            <p:grpSpPr bwMode="auto">
              <a:xfrm>
                <a:off x="4172" y="579"/>
                <a:ext cx="148" cy="99"/>
                <a:chOff x="624" y="3696"/>
                <a:chExt cx="144" cy="96"/>
              </a:xfrm>
            </p:grpSpPr>
            <p:sp>
              <p:nvSpPr>
                <p:cNvPr id="42031" name="Line 49"/>
                <p:cNvSpPr>
                  <a:spLocks noChangeShapeType="1"/>
                </p:cNvSpPr>
                <p:nvPr/>
              </p:nvSpPr>
              <p:spPr bwMode="auto">
                <a:xfrm>
                  <a:off x="624" y="3696"/>
                  <a:ext cx="144" cy="96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032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624" y="3696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175157" name="Text Box 53"/>
          <p:cNvSpPr txBox="1">
            <a:spLocks noChangeArrowheads="1"/>
          </p:cNvSpPr>
          <p:nvPr/>
        </p:nvSpPr>
        <p:spPr bwMode="auto">
          <a:xfrm>
            <a:off x="899592" y="0"/>
            <a:ext cx="59773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Base et sommet des cumulus</a:t>
            </a:r>
          </a:p>
        </p:txBody>
      </p:sp>
      <p:sp>
        <p:nvSpPr>
          <p:cNvPr id="175158" name="Text Box 54"/>
          <p:cNvSpPr txBox="1">
            <a:spLocks noChangeArrowheads="1"/>
          </p:cNvSpPr>
          <p:nvPr/>
        </p:nvSpPr>
        <p:spPr bwMode="auto">
          <a:xfrm>
            <a:off x="0" y="549275"/>
            <a:ext cx="28432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600" b="1" dirty="0"/>
              <a:t>On suppose que le rapport de mélange moyen </a:t>
            </a:r>
            <a:r>
              <a:rPr lang="fr-FR" sz="1600" b="1" dirty="0" err="1"/>
              <a:t>r</a:t>
            </a:r>
            <a:r>
              <a:rPr lang="fr-FR" sz="1600" b="1" baseline="-25000" dirty="0" err="1"/>
              <a:t>m</a:t>
            </a:r>
            <a:r>
              <a:rPr lang="fr-FR" sz="1600" b="1" dirty="0"/>
              <a:t> entre 0 et </a:t>
            </a:r>
            <a:r>
              <a:rPr lang="fr-FR" sz="1600" b="1" dirty="0" smtClean="0"/>
              <a:t>1000 </a:t>
            </a:r>
            <a:r>
              <a:rPr lang="fr-FR" sz="1600" b="1" dirty="0"/>
              <a:t>m est de 6g/kg.</a:t>
            </a:r>
            <a:endParaRPr lang="fr-FR" sz="1800" b="1" dirty="0"/>
          </a:p>
        </p:txBody>
      </p:sp>
      <p:sp>
        <p:nvSpPr>
          <p:cNvPr id="175160" name="Freeform 56"/>
          <p:cNvSpPr>
            <a:spLocks/>
          </p:cNvSpPr>
          <p:nvPr/>
        </p:nvSpPr>
        <p:spPr bwMode="auto">
          <a:xfrm>
            <a:off x="3608388" y="990600"/>
            <a:ext cx="4164012" cy="5510213"/>
          </a:xfrm>
          <a:custGeom>
            <a:avLst/>
            <a:gdLst>
              <a:gd name="T0" fmla="*/ 0 w 2623"/>
              <a:gd name="T1" fmla="*/ 3471 h 3471"/>
              <a:gd name="T2" fmla="*/ 2623 w 2623"/>
              <a:gd name="T3" fmla="*/ 0 h 3471"/>
              <a:gd name="T4" fmla="*/ 0 60000 65536"/>
              <a:gd name="T5" fmla="*/ 0 60000 65536"/>
              <a:gd name="T6" fmla="*/ 0 w 2623"/>
              <a:gd name="T7" fmla="*/ 0 h 3471"/>
              <a:gd name="T8" fmla="*/ 2623 w 2623"/>
              <a:gd name="T9" fmla="*/ 3471 h 347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23" h="3471">
                <a:moveTo>
                  <a:pt x="0" y="3471"/>
                </a:moveTo>
                <a:lnTo>
                  <a:pt x="2623" y="0"/>
                </a:lnTo>
              </a:path>
            </a:pathLst>
          </a:custGeom>
          <a:noFill/>
          <a:ln w="57150" cap="flat" cmpd="sng">
            <a:solidFill>
              <a:srgbClr val="8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161" name="Text Box 57"/>
          <p:cNvSpPr txBox="1">
            <a:spLocks noChangeArrowheads="1"/>
          </p:cNvSpPr>
          <p:nvPr/>
        </p:nvSpPr>
        <p:spPr bwMode="auto">
          <a:xfrm>
            <a:off x="0" y="1484313"/>
            <a:ext cx="3276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fr-FR" sz="1600" b="1" dirty="0">
                <a:solidFill>
                  <a:srgbClr val="FF9933"/>
                </a:solidFill>
              </a:rPr>
              <a:t>Base et sommet des cumulus pour t=24° à z = 0 ?</a:t>
            </a:r>
            <a:endParaRPr lang="fr-FR" sz="1800" b="1" dirty="0">
              <a:solidFill>
                <a:srgbClr val="FF9933"/>
              </a:solidFill>
            </a:endParaRPr>
          </a:p>
        </p:txBody>
      </p:sp>
      <p:sp>
        <p:nvSpPr>
          <p:cNvPr id="175168" name="Freeform 64"/>
          <p:cNvSpPr>
            <a:spLocks/>
          </p:cNvSpPr>
          <p:nvPr/>
        </p:nvSpPr>
        <p:spPr bwMode="auto">
          <a:xfrm>
            <a:off x="5334000" y="2971800"/>
            <a:ext cx="1571625" cy="3717925"/>
          </a:xfrm>
          <a:custGeom>
            <a:avLst/>
            <a:gdLst>
              <a:gd name="T0" fmla="*/ 990 w 990"/>
              <a:gd name="T1" fmla="*/ 2342 h 2342"/>
              <a:gd name="T2" fmla="*/ 828 w 990"/>
              <a:gd name="T3" fmla="*/ 2137 h 2342"/>
              <a:gd name="T4" fmla="*/ 723 w 990"/>
              <a:gd name="T5" fmla="*/ 1917 h 2342"/>
              <a:gd name="T6" fmla="*/ 606 w 990"/>
              <a:gd name="T7" fmla="*/ 1670 h 2342"/>
              <a:gd name="T8" fmla="*/ 462 w 990"/>
              <a:gd name="T9" fmla="*/ 1382 h 2342"/>
              <a:gd name="T10" fmla="*/ 377 w 990"/>
              <a:gd name="T11" fmla="*/ 1163 h 2342"/>
              <a:gd name="T12" fmla="*/ 222 w 990"/>
              <a:gd name="T13" fmla="*/ 758 h 2342"/>
              <a:gd name="T14" fmla="*/ 105 w 990"/>
              <a:gd name="T15" fmla="*/ 367 h 2342"/>
              <a:gd name="T16" fmla="*/ 0 w 990"/>
              <a:gd name="T17" fmla="*/ 0 h 23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90"/>
              <a:gd name="T28" fmla="*/ 0 h 2342"/>
              <a:gd name="T29" fmla="*/ 990 w 990"/>
              <a:gd name="T30" fmla="*/ 2342 h 234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90" h="2342">
                <a:moveTo>
                  <a:pt x="990" y="2342"/>
                </a:moveTo>
                <a:lnTo>
                  <a:pt x="828" y="2137"/>
                </a:lnTo>
                <a:lnTo>
                  <a:pt x="723" y="1917"/>
                </a:lnTo>
                <a:lnTo>
                  <a:pt x="606" y="1670"/>
                </a:lnTo>
                <a:lnTo>
                  <a:pt x="462" y="1382"/>
                </a:lnTo>
                <a:lnTo>
                  <a:pt x="377" y="1163"/>
                </a:lnTo>
                <a:lnTo>
                  <a:pt x="222" y="758"/>
                </a:lnTo>
                <a:lnTo>
                  <a:pt x="105" y="367"/>
                </a:lnTo>
                <a:lnTo>
                  <a:pt x="0" y="0"/>
                </a:lnTo>
              </a:path>
            </a:pathLst>
          </a:custGeom>
          <a:noFill/>
          <a:ln w="57150" cmpd="sng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169" name="Freeform 65"/>
          <p:cNvSpPr>
            <a:spLocks/>
          </p:cNvSpPr>
          <p:nvPr/>
        </p:nvSpPr>
        <p:spPr bwMode="auto">
          <a:xfrm>
            <a:off x="5486400" y="2133600"/>
            <a:ext cx="457200" cy="2057400"/>
          </a:xfrm>
          <a:custGeom>
            <a:avLst/>
            <a:gdLst>
              <a:gd name="T0" fmla="*/ 0 w 288"/>
              <a:gd name="T1" fmla="*/ 1296 h 1296"/>
              <a:gd name="T2" fmla="*/ 96 w 288"/>
              <a:gd name="T3" fmla="*/ 960 h 1296"/>
              <a:gd name="T4" fmla="*/ 168 w 288"/>
              <a:gd name="T5" fmla="*/ 583 h 1296"/>
              <a:gd name="T6" fmla="*/ 240 w 288"/>
              <a:gd name="T7" fmla="*/ 288 h 1296"/>
              <a:gd name="T8" fmla="*/ 288 w 288"/>
              <a:gd name="T9" fmla="*/ 0 h 12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1296"/>
              <a:gd name="T17" fmla="*/ 288 w 288"/>
              <a:gd name="T18" fmla="*/ 1296 h 12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1296">
                <a:moveTo>
                  <a:pt x="0" y="1296"/>
                </a:moveTo>
                <a:lnTo>
                  <a:pt x="96" y="960"/>
                </a:lnTo>
                <a:lnTo>
                  <a:pt x="168" y="583"/>
                </a:lnTo>
                <a:lnTo>
                  <a:pt x="240" y="288"/>
                </a:lnTo>
                <a:lnTo>
                  <a:pt x="288" y="0"/>
                </a:lnTo>
              </a:path>
            </a:pathLst>
          </a:custGeom>
          <a:noFill/>
          <a:ln w="57150" cap="flat" cmpd="sng">
            <a:solidFill>
              <a:srgbClr val="3399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170" name="Oval 66"/>
          <p:cNvSpPr>
            <a:spLocks noChangeArrowheads="1"/>
          </p:cNvSpPr>
          <p:nvPr/>
        </p:nvSpPr>
        <p:spPr bwMode="auto">
          <a:xfrm>
            <a:off x="5410200" y="3581400"/>
            <a:ext cx="381000" cy="3810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5171" name="Oval 67"/>
          <p:cNvSpPr>
            <a:spLocks noChangeArrowheads="1"/>
          </p:cNvSpPr>
          <p:nvPr/>
        </p:nvSpPr>
        <p:spPr bwMode="auto">
          <a:xfrm>
            <a:off x="5715000" y="2209800"/>
            <a:ext cx="381000" cy="3810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5172" name="Freeform 68"/>
          <p:cNvSpPr>
            <a:spLocks/>
          </p:cNvSpPr>
          <p:nvPr/>
        </p:nvSpPr>
        <p:spPr bwMode="auto">
          <a:xfrm>
            <a:off x="6096000" y="2362200"/>
            <a:ext cx="676275" cy="1397000"/>
          </a:xfrm>
          <a:custGeom>
            <a:avLst/>
            <a:gdLst>
              <a:gd name="T0" fmla="*/ 182 w 426"/>
              <a:gd name="T1" fmla="*/ 879 h 880"/>
              <a:gd name="T2" fmla="*/ 36 w 426"/>
              <a:gd name="T3" fmla="*/ 837 h 880"/>
              <a:gd name="T4" fmla="*/ 25 w 426"/>
              <a:gd name="T5" fmla="*/ 743 h 880"/>
              <a:gd name="T6" fmla="*/ 57 w 426"/>
              <a:gd name="T7" fmla="*/ 732 h 880"/>
              <a:gd name="T8" fmla="*/ 25 w 426"/>
              <a:gd name="T9" fmla="*/ 638 h 880"/>
              <a:gd name="T10" fmla="*/ 88 w 426"/>
              <a:gd name="T11" fmla="*/ 491 h 880"/>
              <a:gd name="T12" fmla="*/ 109 w 426"/>
              <a:gd name="T13" fmla="*/ 240 h 880"/>
              <a:gd name="T14" fmla="*/ 57 w 426"/>
              <a:gd name="T15" fmla="*/ 135 h 880"/>
              <a:gd name="T16" fmla="*/ 67 w 426"/>
              <a:gd name="T17" fmla="*/ 104 h 880"/>
              <a:gd name="T18" fmla="*/ 99 w 426"/>
              <a:gd name="T19" fmla="*/ 93 h 880"/>
              <a:gd name="T20" fmla="*/ 203 w 426"/>
              <a:gd name="T21" fmla="*/ 20 h 880"/>
              <a:gd name="T22" fmla="*/ 287 w 426"/>
              <a:gd name="T23" fmla="*/ 31 h 880"/>
              <a:gd name="T24" fmla="*/ 298 w 426"/>
              <a:gd name="T25" fmla="*/ 62 h 880"/>
              <a:gd name="T26" fmla="*/ 308 w 426"/>
              <a:gd name="T27" fmla="*/ 146 h 880"/>
              <a:gd name="T28" fmla="*/ 340 w 426"/>
              <a:gd name="T29" fmla="*/ 156 h 880"/>
              <a:gd name="T30" fmla="*/ 361 w 426"/>
              <a:gd name="T31" fmla="*/ 261 h 880"/>
              <a:gd name="T32" fmla="*/ 381 w 426"/>
              <a:gd name="T33" fmla="*/ 313 h 880"/>
              <a:gd name="T34" fmla="*/ 402 w 426"/>
              <a:gd name="T35" fmla="*/ 376 h 880"/>
              <a:gd name="T36" fmla="*/ 392 w 426"/>
              <a:gd name="T37" fmla="*/ 439 h 880"/>
              <a:gd name="T38" fmla="*/ 361 w 426"/>
              <a:gd name="T39" fmla="*/ 460 h 880"/>
              <a:gd name="T40" fmla="*/ 340 w 426"/>
              <a:gd name="T41" fmla="*/ 491 h 880"/>
              <a:gd name="T42" fmla="*/ 381 w 426"/>
              <a:gd name="T43" fmla="*/ 544 h 880"/>
              <a:gd name="T44" fmla="*/ 392 w 426"/>
              <a:gd name="T45" fmla="*/ 586 h 880"/>
              <a:gd name="T46" fmla="*/ 402 w 426"/>
              <a:gd name="T47" fmla="*/ 753 h 880"/>
              <a:gd name="T48" fmla="*/ 392 w 426"/>
              <a:gd name="T49" fmla="*/ 868 h 880"/>
              <a:gd name="T50" fmla="*/ 99 w 426"/>
              <a:gd name="T51" fmla="*/ 879 h 880"/>
              <a:gd name="T52" fmla="*/ 182 w 426"/>
              <a:gd name="T53" fmla="*/ 879 h 88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26"/>
              <a:gd name="T82" fmla="*/ 0 h 880"/>
              <a:gd name="T83" fmla="*/ 426 w 426"/>
              <a:gd name="T84" fmla="*/ 880 h 88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26" h="880">
                <a:moveTo>
                  <a:pt x="182" y="879"/>
                </a:moveTo>
                <a:cubicBezTo>
                  <a:pt x="117" y="870"/>
                  <a:pt x="87" y="871"/>
                  <a:pt x="36" y="837"/>
                </a:cubicBezTo>
                <a:cubicBezTo>
                  <a:pt x="27" y="812"/>
                  <a:pt x="0" y="768"/>
                  <a:pt x="25" y="743"/>
                </a:cubicBezTo>
                <a:cubicBezTo>
                  <a:pt x="33" y="735"/>
                  <a:pt x="46" y="736"/>
                  <a:pt x="57" y="732"/>
                </a:cubicBezTo>
                <a:cubicBezTo>
                  <a:pt x="46" y="701"/>
                  <a:pt x="36" y="669"/>
                  <a:pt x="25" y="638"/>
                </a:cubicBezTo>
                <a:cubicBezTo>
                  <a:pt x="35" y="556"/>
                  <a:pt x="25" y="533"/>
                  <a:pt x="88" y="491"/>
                </a:cubicBezTo>
                <a:cubicBezTo>
                  <a:pt x="8" y="437"/>
                  <a:pt x="12" y="271"/>
                  <a:pt x="109" y="240"/>
                </a:cubicBezTo>
                <a:cubicBezTo>
                  <a:pt x="59" y="165"/>
                  <a:pt x="73" y="202"/>
                  <a:pt x="57" y="135"/>
                </a:cubicBezTo>
                <a:cubicBezTo>
                  <a:pt x="60" y="125"/>
                  <a:pt x="59" y="112"/>
                  <a:pt x="67" y="104"/>
                </a:cubicBezTo>
                <a:cubicBezTo>
                  <a:pt x="75" y="96"/>
                  <a:pt x="92" y="102"/>
                  <a:pt x="99" y="93"/>
                </a:cubicBezTo>
                <a:cubicBezTo>
                  <a:pt x="167" y="0"/>
                  <a:pt x="50" y="40"/>
                  <a:pt x="203" y="20"/>
                </a:cubicBezTo>
                <a:cubicBezTo>
                  <a:pt x="231" y="24"/>
                  <a:pt x="261" y="20"/>
                  <a:pt x="287" y="31"/>
                </a:cubicBezTo>
                <a:cubicBezTo>
                  <a:pt x="297" y="35"/>
                  <a:pt x="296" y="51"/>
                  <a:pt x="298" y="62"/>
                </a:cubicBezTo>
                <a:cubicBezTo>
                  <a:pt x="303" y="90"/>
                  <a:pt x="296" y="120"/>
                  <a:pt x="308" y="146"/>
                </a:cubicBezTo>
                <a:cubicBezTo>
                  <a:pt x="313" y="156"/>
                  <a:pt x="329" y="153"/>
                  <a:pt x="340" y="156"/>
                </a:cubicBezTo>
                <a:cubicBezTo>
                  <a:pt x="357" y="211"/>
                  <a:pt x="376" y="199"/>
                  <a:pt x="361" y="261"/>
                </a:cubicBezTo>
                <a:cubicBezTo>
                  <a:pt x="368" y="278"/>
                  <a:pt x="375" y="296"/>
                  <a:pt x="381" y="313"/>
                </a:cubicBezTo>
                <a:cubicBezTo>
                  <a:pt x="388" y="334"/>
                  <a:pt x="402" y="376"/>
                  <a:pt x="402" y="376"/>
                </a:cubicBezTo>
                <a:cubicBezTo>
                  <a:pt x="399" y="397"/>
                  <a:pt x="401" y="420"/>
                  <a:pt x="392" y="439"/>
                </a:cubicBezTo>
                <a:cubicBezTo>
                  <a:pt x="387" y="450"/>
                  <a:pt x="370" y="451"/>
                  <a:pt x="361" y="460"/>
                </a:cubicBezTo>
                <a:cubicBezTo>
                  <a:pt x="352" y="469"/>
                  <a:pt x="347" y="481"/>
                  <a:pt x="340" y="491"/>
                </a:cubicBezTo>
                <a:cubicBezTo>
                  <a:pt x="371" y="591"/>
                  <a:pt x="321" y="454"/>
                  <a:pt x="381" y="544"/>
                </a:cubicBezTo>
                <a:cubicBezTo>
                  <a:pt x="389" y="556"/>
                  <a:pt x="388" y="572"/>
                  <a:pt x="392" y="586"/>
                </a:cubicBezTo>
                <a:cubicBezTo>
                  <a:pt x="379" y="680"/>
                  <a:pt x="386" y="670"/>
                  <a:pt x="402" y="753"/>
                </a:cubicBezTo>
                <a:cubicBezTo>
                  <a:pt x="399" y="791"/>
                  <a:pt x="426" y="850"/>
                  <a:pt x="392" y="868"/>
                </a:cubicBezTo>
                <a:cubicBezTo>
                  <a:pt x="370" y="880"/>
                  <a:pt x="172" y="879"/>
                  <a:pt x="99" y="879"/>
                </a:cubicBezTo>
                <a:lnTo>
                  <a:pt x="182" y="87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176" name="Freeform 72"/>
          <p:cNvSpPr>
            <a:spLocks/>
          </p:cNvSpPr>
          <p:nvPr/>
        </p:nvSpPr>
        <p:spPr bwMode="auto">
          <a:xfrm>
            <a:off x="6400800" y="2362200"/>
            <a:ext cx="1676400" cy="4191000"/>
          </a:xfrm>
          <a:custGeom>
            <a:avLst/>
            <a:gdLst>
              <a:gd name="T0" fmla="*/ 0 w 1056"/>
              <a:gd name="T1" fmla="*/ 0 h 2640"/>
              <a:gd name="T2" fmla="*/ 96 w 1056"/>
              <a:gd name="T3" fmla="*/ 336 h 2640"/>
              <a:gd name="T4" fmla="*/ 192 w 1056"/>
              <a:gd name="T5" fmla="*/ 672 h 2640"/>
              <a:gd name="T6" fmla="*/ 288 w 1056"/>
              <a:gd name="T7" fmla="*/ 960 h 2640"/>
              <a:gd name="T8" fmla="*/ 401 w 1056"/>
              <a:gd name="T9" fmla="*/ 1298 h 2640"/>
              <a:gd name="T10" fmla="*/ 496 w 1056"/>
              <a:gd name="T11" fmla="*/ 1549 h 2640"/>
              <a:gd name="T12" fmla="*/ 632 w 1056"/>
              <a:gd name="T13" fmla="*/ 1821 h 2640"/>
              <a:gd name="T14" fmla="*/ 768 w 1056"/>
              <a:gd name="T15" fmla="*/ 2112 h 2640"/>
              <a:gd name="T16" fmla="*/ 912 w 1056"/>
              <a:gd name="T17" fmla="*/ 2400 h 2640"/>
              <a:gd name="T18" fmla="*/ 1056 w 1056"/>
              <a:gd name="T19" fmla="*/ 2640 h 26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56"/>
              <a:gd name="T31" fmla="*/ 0 h 2640"/>
              <a:gd name="T32" fmla="*/ 1056 w 1056"/>
              <a:gd name="T33" fmla="*/ 2640 h 26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56" h="2640">
                <a:moveTo>
                  <a:pt x="0" y="0"/>
                </a:moveTo>
                <a:lnTo>
                  <a:pt x="96" y="336"/>
                </a:lnTo>
                <a:lnTo>
                  <a:pt x="192" y="672"/>
                </a:lnTo>
                <a:lnTo>
                  <a:pt x="288" y="960"/>
                </a:lnTo>
                <a:lnTo>
                  <a:pt x="401" y="1298"/>
                </a:lnTo>
                <a:lnTo>
                  <a:pt x="496" y="1549"/>
                </a:lnTo>
                <a:lnTo>
                  <a:pt x="632" y="1821"/>
                </a:lnTo>
                <a:lnTo>
                  <a:pt x="768" y="2112"/>
                </a:lnTo>
                <a:lnTo>
                  <a:pt x="912" y="2400"/>
                </a:lnTo>
                <a:lnTo>
                  <a:pt x="1056" y="2640"/>
                </a:lnTo>
              </a:path>
            </a:pathLst>
          </a:custGeom>
          <a:noFill/>
          <a:ln w="57150" cmpd="sng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177" name="Freeform 73"/>
          <p:cNvSpPr>
            <a:spLocks/>
          </p:cNvSpPr>
          <p:nvPr/>
        </p:nvSpPr>
        <p:spPr bwMode="auto">
          <a:xfrm>
            <a:off x="6400800" y="609600"/>
            <a:ext cx="576263" cy="2263775"/>
          </a:xfrm>
          <a:custGeom>
            <a:avLst/>
            <a:gdLst>
              <a:gd name="T0" fmla="*/ 0 w 363"/>
              <a:gd name="T1" fmla="*/ 1426 h 1426"/>
              <a:gd name="T2" fmla="*/ 96 w 363"/>
              <a:gd name="T3" fmla="*/ 1090 h 1426"/>
              <a:gd name="T4" fmla="*/ 192 w 363"/>
              <a:gd name="T5" fmla="*/ 706 h 1426"/>
              <a:gd name="T6" fmla="*/ 269 w 363"/>
              <a:gd name="T7" fmla="*/ 461 h 1426"/>
              <a:gd name="T8" fmla="*/ 332 w 363"/>
              <a:gd name="T9" fmla="*/ 209 h 1426"/>
              <a:gd name="T10" fmla="*/ 363 w 363"/>
              <a:gd name="T11" fmla="*/ 0 h 14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3"/>
              <a:gd name="T19" fmla="*/ 0 h 1426"/>
              <a:gd name="T20" fmla="*/ 363 w 363"/>
              <a:gd name="T21" fmla="*/ 1426 h 14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3" h="1426">
                <a:moveTo>
                  <a:pt x="0" y="1426"/>
                </a:moveTo>
                <a:lnTo>
                  <a:pt x="96" y="1090"/>
                </a:lnTo>
                <a:lnTo>
                  <a:pt x="192" y="706"/>
                </a:lnTo>
                <a:lnTo>
                  <a:pt x="269" y="461"/>
                </a:lnTo>
                <a:lnTo>
                  <a:pt x="332" y="209"/>
                </a:lnTo>
                <a:lnTo>
                  <a:pt x="363" y="0"/>
                </a:lnTo>
              </a:path>
            </a:pathLst>
          </a:custGeom>
          <a:noFill/>
          <a:ln w="57150" cap="flat" cmpd="sng">
            <a:solidFill>
              <a:srgbClr val="3399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178" name="Oval 74"/>
          <p:cNvSpPr>
            <a:spLocks noChangeArrowheads="1"/>
          </p:cNvSpPr>
          <p:nvPr/>
        </p:nvSpPr>
        <p:spPr bwMode="auto">
          <a:xfrm>
            <a:off x="6248400" y="2514600"/>
            <a:ext cx="381000" cy="3810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5" name="Group 82"/>
          <p:cNvGrpSpPr>
            <a:grpSpLocks/>
          </p:cNvGrpSpPr>
          <p:nvPr/>
        </p:nvGrpSpPr>
        <p:grpSpPr bwMode="auto">
          <a:xfrm>
            <a:off x="6477000" y="0"/>
            <a:ext cx="2397125" cy="3313113"/>
            <a:chOff x="4093" y="73"/>
            <a:chExt cx="1510" cy="2087"/>
          </a:xfrm>
        </p:grpSpPr>
        <p:sp>
          <p:nvSpPr>
            <p:cNvPr id="175184" name="Freeform 80"/>
            <p:cNvSpPr>
              <a:spLocks/>
            </p:cNvSpPr>
            <p:nvPr/>
          </p:nvSpPr>
          <p:spPr bwMode="auto">
            <a:xfrm>
              <a:off x="4093" y="73"/>
              <a:ext cx="1510" cy="524"/>
            </a:xfrm>
            <a:custGeom>
              <a:avLst/>
              <a:gdLst/>
              <a:ahLst/>
              <a:cxnLst>
                <a:cxn ang="0">
                  <a:pos x="494" y="524"/>
                </a:cxn>
                <a:cxn ang="0">
                  <a:pos x="400" y="440"/>
                </a:cxn>
                <a:cxn ang="0">
                  <a:pos x="316" y="367"/>
                </a:cxn>
                <a:cxn ang="0">
                  <a:pos x="264" y="273"/>
                </a:cxn>
                <a:cxn ang="0">
                  <a:pos x="180" y="157"/>
                </a:cxn>
                <a:cxn ang="0">
                  <a:pos x="128" y="105"/>
                </a:cxn>
                <a:cxn ang="0">
                  <a:pos x="358" y="63"/>
                </a:cxn>
                <a:cxn ang="0">
                  <a:pos x="1510" y="126"/>
                </a:cxn>
                <a:cxn ang="0">
                  <a:pos x="1238" y="168"/>
                </a:cxn>
                <a:cxn ang="0">
                  <a:pos x="965" y="241"/>
                </a:cxn>
                <a:cxn ang="0">
                  <a:pos x="892" y="314"/>
                </a:cxn>
                <a:cxn ang="0">
                  <a:pos x="829" y="472"/>
                </a:cxn>
                <a:cxn ang="0">
                  <a:pos x="735" y="482"/>
                </a:cxn>
                <a:cxn ang="0">
                  <a:pos x="494" y="524"/>
                </a:cxn>
              </a:cxnLst>
              <a:rect l="0" t="0" r="r" b="b"/>
              <a:pathLst>
                <a:path w="1510" h="524">
                  <a:moveTo>
                    <a:pt x="494" y="524"/>
                  </a:moveTo>
                  <a:cubicBezTo>
                    <a:pt x="422" y="452"/>
                    <a:pt x="456" y="478"/>
                    <a:pt x="400" y="440"/>
                  </a:cubicBezTo>
                  <a:cubicBezTo>
                    <a:pt x="375" y="404"/>
                    <a:pt x="358" y="381"/>
                    <a:pt x="316" y="367"/>
                  </a:cubicBezTo>
                  <a:cubicBezTo>
                    <a:pt x="303" y="324"/>
                    <a:pt x="297" y="306"/>
                    <a:pt x="264" y="273"/>
                  </a:cubicBezTo>
                  <a:cubicBezTo>
                    <a:pt x="246" y="222"/>
                    <a:pt x="223" y="186"/>
                    <a:pt x="180" y="157"/>
                  </a:cubicBezTo>
                  <a:cubicBezTo>
                    <a:pt x="143" y="102"/>
                    <a:pt x="179" y="147"/>
                    <a:pt x="128" y="105"/>
                  </a:cubicBezTo>
                  <a:cubicBezTo>
                    <a:pt x="0" y="0"/>
                    <a:pt x="21" y="51"/>
                    <a:pt x="358" y="63"/>
                  </a:cubicBezTo>
                  <a:cubicBezTo>
                    <a:pt x="739" y="108"/>
                    <a:pt x="1128" y="93"/>
                    <a:pt x="1510" y="126"/>
                  </a:cubicBezTo>
                  <a:cubicBezTo>
                    <a:pt x="1421" y="154"/>
                    <a:pt x="1331" y="159"/>
                    <a:pt x="1238" y="168"/>
                  </a:cubicBezTo>
                  <a:cubicBezTo>
                    <a:pt x="1144" y="190"/>
                    <a:pt x="1057" y="212"/>
                    <a:pt x="965" y="241"/>
                  </a:cubicBezTo>
                  <a:cubicBezTo>
                    <a:pt x="932" y="291"/>
                    <a:pt x="925" y="265"/>
                    <a:pt x="892" y="314"/>
                  </a:cubicBezTo>
                  <a:cubicBezTo>
                    <a:pt x="875" y="368"/>
                    <a:pt x="848" y="418"/>
                    <a:pt x="829" y="472"/>
                  </a:cubicBezTo>
                  <a:cubicBezTo>
                    <a:pt x="819" y="502"/>
                    <a:pt x="766" y="478"/>
                    <a:pt x="735" y="482"/>
                  </a:cubicBezTo>
                  <a:cubicBezTo>
                    <a:pt x="654" y="494"/>
                    <a:pt x="574" y="511"/>
                    <a:pt x="494" y="5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5183" name="Freeform 79"/>
            <p:cNvSpPr>
              <a:spLocks/>
            </p:cNvSpPr>
            <p:nvPr/>
          </p:nvSpPr>
          <p:spPr bwMode="auto">
            <a:xfrm>
              <a:off x="4383" y="189"/>
              <a:ext cx="617" cy="1566"/>
            </a:xfrm>
            <a:custGeom>
              <a:avLst/>
              <a:gdLst/>
              <a:ahLst/>
              <a:cxnLst>
                <a:cxn ang="0">
                  <a:pos x="309" y="1518"/>
                </a:cxn>
                <a:cxn ang="0">
                  <a:pos x="68" y="1382"/>
                </a:cxn>
                <a:cxn ang="0">
                  <a:pos x="89" y="1350"/>
                </a:cxn>
                <a:cxn ang="0">
                  <a:pos x="5" y="1246"/>
                </a:cxn>
                <a:cxn ang="0">
                  <a:pos x="57" y="1131"/>
                </a:cxn>
                <a:cxn ang="0">
                  <a:pos x="36" y="1099"/>
                </a:cxn>
                <a:cxn ang="0">
                  <a:pos x="16" y="1036"/>
                </a:cxn>
                <a:cxn ang="0">
                  <a:pos x="78" y="858"/>
                </a:cxn>
                <a:cxn ang="0">
                  <a:pos x="5" y="743"/>
                </a:cxn>
                <a:cxn ang="0">
                  <a:pos x="57" y="617"/>
                </a:cxn>
                <a:cxn ang="0">
                  <a:pos x="120" y="596"/>
                </a:cxn>
                <a:cxn ang="0">
                  <a:pos x="36" y="534"/>
                </a:cxn>
                <a:cxn ang="0">
                  <a:pos x="68" y="366"/>
                </a:cxn>
                <a:cxn ang="0">
                  <a:pos x="162" y="324"/>
                </a:cxn>
                <a:cxn ang="0">
                  <a:pos x="99" y="303"/>
                </a:cxn>
                <a:cxn ang="0">
                  <a:pos x="68" y="293"/>
                </a:cxn>
                <a:cxn ang="0">
                  <a:pos x="36" y="272"/>
                </a:cxn>
                <a:cxn ang="0">
                  <a:pos x="47" y="94"/>
                </a:cxn>
                <a:cxn ang="0">
                  <a:pos x="173" y="31"/>
                </a:cxn>
                <a:cxn ang="0">
                  <a:pos x="393" y="94"/>
                </a:cxn>
                <a:cxn ang="0">
                  <a:pos x="403" y="209"/>
                </a:cxn>
                <a:cxn ang="0">
                  <a:pos x="466" y="230"/>
                </a:cxn>
                <a:cxn ang="0">
                  <a:pos x="529" y="261"/>
                </a:cxn>
                <a:cxn ang="0">
                  <a:pos x="518" y="460"/>
                </a:cxn>
                <a:cxn ang="0">
                  <a:pos x="434" y="534"/>
                </a:cxn>
                <a:cxn ang="0">
                  <a:pos x="539" y="596"/>
                </a:cxn>
                <a:cxn ang="0">
                  <a:pos x="529" y="827"/>
                </a:cxn>
                <a:cxn ang="0">
                  <a:pos x="487" y="869"/>
                </a:cxn>
                <a:cxn ang="0">
                  <a:pos x="571" y="942"/>
                </a:cxn>
                <a:cxn ang="0">
                  <a:pos x="508" y="1172"/>
                </a:cxn>
                <a:cxn ang="0">
                  <a:pos x="571" y="1298"/>
                </a:cxn>
                <a:cxn ang="0">
                  <a:pos x="497" y="1445"/>
                </a:cxn>
                <a:cxn ang="0">
                  <a:pos x="529" y="1466"/>
                </a:cxn>
                <a:cxn ang="0">
                  <a:pos x="487" y="1529"/>
                </a:cxn>
                <a:cxn ang="0">
                  <a:pos x="330" y="1518"/>
                </a:cxn>
                <a:cxn ang="0">
                  <a:pos x="309" y="1518"/>
                </a:cxn>
              </a:cxnLst>
              <a:rect l="0" t="0" r="r" b="b"/>
              <a:pathLst>
                <a:path w="617" h="1566">
                  <a:moveTo>
                    <a:pt x="309" y="1518"/>
                  </a:moveTo>
                  <a:cubicBezTo>
                    <a:pt x="132" y="1510"/>
                    <a:pt x="21" y="1566"/>
                    <a:pt x="68" y="1382"/>
                  </a:cubicBezTo>
                  <a:cubicBezTo>
                    <a:pt x="71" y="1370"/>
                    <a:pt x="82" y="1361"/>
                    <a:pt x="89" y="1350"/>
                  </a:cubicBezTo>
                  <a:cubicBezTo>
                    <a:pt x="29" y="1331"/>
                    <a:pt x="37" y="1293"/>
                    <a:pt x="5" y="1246"/>
                  </a:cubicBezTo>
                  <a:cubicBezTo>
                    <a:pt x="14" y="1185"/>
                    <a:pt x="0" y="1149"/>
                    <a:pt x="57" y="1131"/>
                  </a:cubicBezTo>
                  <a:cubicBezTo>
                    <a:pt x="50" y="1120"/>
                    <a:pt x="41" y="1111"/>
                    <a:pt x="36" y="1099"/>
                  </a:cubicBezTo>
                  <a:cubicBezTo>
                    <a:pt x="27" y="1079"/>
                    <a:pt x="16" y="1036"/>
                    <a:pt x="16" y="1036"/>
                  </a:cubicBezTo>
                  <a:cubicBezTo>
                    <a:pt x="24" y="935"/>
                    <a:pt x="5" y="907"/>
                    <a:pt x="78" y="858"/>
                  </a:cubicBezTo>
                  <a:cubicBezTo>
                    <a:pt x="39" y="831"/>
                    <a:pt x="21" y="788"/>
                    <a:pt x="5" y="743"/>
                  </a:cubicBezTo>
                  <a:cubicBezTo>
                    <a:pt x="13" y="695"/>
                    <a:pt x="12" y="647"/>
                    <a:pt x="57" y="617"/>
                  </a:cubicBezTo>
                  <a:cubicBezTo>
                    <a:pt x="75" y="605"/>
                    <a:pt x="99" y="603"/>
                    <a:pt x="120" y="596"/>
                  </a:cubicBezTo>
                  <a:cubicBezTo>
                    <a:pt x="73" y="585"/>
                    <a:pt x="53" y="581"/>
                    <a:pt x="36" y="534"/>
                  </a:cubicBezTo>
                  <a:cubicBezTo>
                    <a:pt x="39" y="510"/>
                    <a:pt x="40" y="400"/>
                    <a:pt x="68" y="366"/>
                  </a:cubicBezTo>
                  <a:cubicBezTo>
                    <a:pt x="89" y="340"/>
                    <a:pt x="133" y="334"/>
                    <a:pt x="162" y="324"/>
                  </a:cubicBezTo>
                  <a:cubicBezTo>
                    <a:pt x="141" y="317"/>
                    <a:pt x="120" y="310"/>
                    <a:pt x="99" y="303"/>
                  </a:cubicBezTo>
                  <a:cubicBezTo>
                    <a:pt x="89" y="300"/>
                    <a:pt x="68" y="293"/>
                    <a:pt x="68" y="293"/>
                  </a:cubicBezTo>
                  <a:cubicBezTo>
                    <a:pt x="57" y="286"/>
                    <a:pt x="37" y="285"/>
                    <a:pt x="36" y="272"/>
                  </a:cubicBezTo>
                  <a:cubicBezTo>
                    <a:pt x="30" y="213"/>
                    <a:pt x="28" y="150"/>
                    <a:pt x="47" y="94"/>
                  </a:cubicBezTo>
                  <a:cubicBezTo>
                    <a:pt x="58" y="61"/>
                    <a:pt x="143" y="40"/>
                    <a:pt x="173" y="31"/>
                  </a:cubicBezTo>
                  <a:cubicBezTo>
                    <a:pt x="271" y="36"/>
                    <a:pt x="361" y="0"/>
                    <a:pt x="393" y="94"/>
                  </a:cubicBezTo>
                  <a:cubicBezTo>
                    <a:pt x="396" y="132"/>
                    <a:pt x="385" y="175"/>
                    <a:pt x="403" y="209"/>
                  </a:cubicBezTo>
                  <a:cubicBezTo>
                    <a:pt x="413" y="229"/>
                    <a:pt x="448" y="218"/>
                    <a:pt x="466" y="230"/>
                  </a:cubicBezTo>
                  <a:cubicBezTo>
                    <a:pt x="506" y="257"/>
                    <a:pt x="485" y="247"/>
                    <a:pt x="529" y="261"/>
                  </a:cubicBezTo>
                  <a:cubicBezTo>
                    <a:pt x="525" y="327"/>
                    <a:pt x="527" y="394"/>
                    <a:pt x="518" y="460"/>
                  </a:cubicBezTo>
                  <a:cubicBezTo>
                    <a:pt x="513" y="497"/>
                    <a:pt x="434" y="534"/>
                    <a:pt x="434" y="534"/>
                  </a:cubicBezTo>
                  <a:cubicBezTo>
                    <a:pt x="468" y="556"/>
                    <a:pt x="505" y="574"/>
                    <a:pt x="539" y="596"/>
                  </a:cubicBezTo>
                  <a:cubicBezTo>
                    <a:pt x="568" y="683"/>
                    <a:pt x="576" y="735"/>
                    <a:pt x="529" y="827"/>
                  </a:cubicBezTo>
                  <a:cubicBezTo>
                    <a:pt x="507" y="871"/>
                    <a:pt x="536" y="852"/>
                    <a:pt x="487" y="869"/>
                  </a:cubicBezTo>
                  <a:cubicBezTo>
                    <a:pt x="560" y="918"/>
                    <a:pt x="536" y="890"/>
                    <a:pt x="571" y="942"/>
                  </a:cubicBezTo>
                  <a:cubicBezTo>
                    <a:pt x="607" y="1053"/>
                    <a:pt x="617" y="1137"/>
                    <a:pt x="508" y="1172"/>
                  </a:cubicBezTo>
                  <a:cubicBezTo>
                    <a:pt x="543" y="1225"/>
                    <a:pt x="551" y="1242"/>
                    <a:pt x="571" y="1298"/>
                  </a:cubicBezTo>
                  <a:cubicBezTo>
                    <a:pt x="561" y="1407"/>
                    <a:pt x="582" y="1416"/>
                    <a:pt x="497" y="1445"/>
                  </a:cubicBezTo>
                  <a:cubicBezTo>
                    <a:pt x="508" y="1452"/>
                    <a:pt x="525" y="1454"/>
                    <a:pt x="529" y="1466"/>
                  </a:cubicBezTo>
                  <a:cubicBezTo>
                    <a:pt x="544" y="1519"/>
                    <a:pt x="517" y="1518"/>
                    <a:pt x="487" y="1529"/>
                  </a:cubicBezTo>
                  <a:cubicBezTo>
                    <a:pt x="435" y="1525"/>
                    <a:pt x="382" y="1524"/>
                    <a:pt x="330" y="1518"/>
                  </a:cubicBezTo>
                  <a:cubicBezTo>
                    <a:pt x="298" y="1515"/>
                    <a:pt x="265" y="1497"/>
                    <a:pt x="309" y="151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2012" name="AutoShape 81"/>
            <p:cNvSpPr>
              <a:spLocks noChangeArrowheads="1"/>
            </p:cNvSpPr>
            <p:nvPr/>
          </p:nvSpPr>
          <p:spPr bwMode="auto">
            <a:xfrm>
              <a:off x="4656" y="1632"/>
              <a:ext cx="240" cy="528"/>
            </a:xfrm>
            <a:prstGeom prst="lightningBolt">
              <a:avLst/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75192" name="Text Box 88"/>
          <p:cNvSpPr txBox="1">
            <a:spLocks noChangeArrowheads="1"/>
          </p:cNvSpPr>
          <p:nvPr/>
        </p:nvSpPr>
        <p:spPr bwMode="auto">
          <a:xfrm>
            <a:off x="250825" y="2276475"/>
            <a:ext cx="2514600" cy="41259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>
                <a:solidFill>
                  <a:schemeClr val="accent2"/>
                </a:solidFill>
              </a:rPr>
              <a:t>La base du nuage est déterminée par l’intersection de la ligne de rapport de mélange =6 g/kg</a:t>
            </a:r>
          </a:p>
          <a:p>
            <a:pPr>
              <a:spcBef>
                <a:spcPct val="50000"/>
              </a:spcBef>
            </a:pPr>
            <a:r>
              <a:rPr lang="fr-FR" sz="1600" b="1">
                <a:solidFill>
                  <a:schemeClr val="accent2"/>
                </a:solidFill>
              </a:rPr>
              <a:t>avec l ’adiabatique sèche  issue du point:</a:t>
            </a:r>
          </a:p>
          <a:p>
            <a:pPr>
              <a:spcBef>
                <a:spcPct val="50000"/>
              </a:spcBef>
            </a:pPr>
            <a:r>
              <a:rPr lang="fr-FR" sz="1600" b="1">
                <a:solidFill>
                  <a:schemeClr val="accent2"/>
                </a:solidFill>
              </a:rPr>
              <a:t> t=24 °C et Z = 0 m. </a:t>
            </a:r>
          </a:p>
          <a:p>
            <a:pPr>
              <a:spcBef>
                <a:spcPct val="50000"/>
              </a:spcBef>
            </a:pPr>
            <a:r>
              <a:rPr lang="fr-FR" sz="1600" b="1">
                <a:solidFill>
                  <a:schemeClr val="accent2"/>
                </a:solidFill>
              </a:rPr>
              <a:t>Le sommet du nuage est déterminé par l ’intersection de la pseudoadiabatique issue du point de condensation, avec la courbe du sondage.</a:t>
            </a:r>
            <a:endParaRPr lang="fr-FR" sz="1800" b="1">
              <a:solidFill>
                <a:schemeClr val="accent2"/>
              </a:solidFill>
            </a:endParaRPr>
          </a:p>
        </p:txBody>
      </p:sp>
      <p:sp>
        <p:nvSpPr>
          <p:cNvPr id="175194" name="Rectangle 90"/>
          <p:cNvSpPr>
            <a:spLocks noChangeArrowheads="1"/>
          </p:cNvSpPr>
          <p:nvPr/>
        </p:nvSpPr>
        <p:spPr bwMode="auto">
          <a:xfrm>
            <a:off x="180975" y="2276475"/>
            <a:ext cx="2590800" cy="44656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5173" name="Text Box 69"/>
          <p:cNvSpPr txBox="1">
            <a:spLocks noChangeArrowheads="1"/>
          </p:cNvSpPr>
          <p:nvPr/>
        </p:nvSpPr>
        <p:spPr bwMode="auto">
          <a:xfrm>
            <a:off x="179388" y="2205038"/>
            <a:ext cx="2514600" cy="64135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>
                <a:solidFill>
                  <a:schemeClr val="bg1"/>
                </a:solidFill>
              </a:rPr>
              <a:t>base = 2000 m sommet = 3000 m</a:t>
            </a:r>
          </a:p>
        </p:txBody>
      </p:sp>
      <p:sp>
        <p:nvSpPr>
          <p:cNvPr id="175175" name="Text Box 71"/>
          <p:cNvSpPr txBox="1">
            <a:spLocks noChangeArrowheads="1"/>
          </p:cNvSpPr>
          <p:nvPr/>
        </p:nvSpPr>
        <p:spPr bwMode="auto">
          <a:xfrm>
            <a:off x="395288" y="32131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>
                <a:solidFill>
                  <a:srgbClr val="FF9933"/>
                </a:solidFill>
              </a:rPr>
              <a:t>Et pour 32° ?</a:t>
            </a:r>
          </a:p>
        </p:txBody>
      </p:sp>
      <p:sp>
        <p:nvSpPr>
          <p:cNvPr id="175187" name="Text Box 83"/>
          <p:cNvSpPr txBox="1">
            <a:spLocks noChangeArrowheads="1"/>
          </p:cNvSpPr>
          <p:nvPr/>
        </p:nvSpPr>
        <p:spPr bwMode="auto">
          <a:xfrm>
            <a:off x="100013" y="3933825"/>
            <a:ext cx="2743200" cy="7794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>
                <a:solidFill>
                  <a:srgbClr val="FF9933"/>
                </a:solidFill>
              </a:rPr>
              <a:t>base = 2700 m</a:t>
            </a:r>
          </a:p>
          <a:p>
            <a:pPr>
              <a:spcBef>
                <a:spcPct val="50000"/>
              </a:spcBef>
            </a:pPr>
            <a:r>
              <a:rPr lang="fr-FR" sz="1800" b="1">
                <a:solidFill>
                  <a:srgbClr val="FF9933"/>
                </a:solidFill>
              </a:rPr>
              <a:t>sommet = tropopause</a:t>
            </a:r>
          </a:p>
        </p:txBody>
      </p:sp>
      <p:sp>
        <p:nvSpPr>
          <p:cNvPr id="175195" name="Comment 91"/>
          <p:cNvSpPr>
            <a:spLocks noChangeArrowheads="1"/>
          </p:cNvSpPr>
          <p:nvPr/>
        </p:nvSpPr>
        <p:spPr bwMode="auto">
          <a:xfrm>
            <a:off x="511175" y="5084763"/>
            <a:ext cx="1828800" cy="1314450"/>
          </a:xfrm>
          <a:prstGeom prst="rect">
            <a:avLst/>
          </a:prstGeom>
          <a:solidFill>
            <a:srgbClr val="FCFDC6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600" dirty="0">
                <a:solidFill>
                  <a:srgbClr val="000000"/>
                </a:solidFill>
                <a:latin typeface="Arial" charset="0"/>
              </a:rPr>
              <a:t>si aucune inversion ne vient stopper la particule dans son ascension !</a:t>
            </a:r>
          </a:p>
        </p:txBody>
      </p:sp>
      <p:sp>
        <p:nvSpPr>
          <p:cNvPr id="175196" name="Oval 92"/>
          <p:cNvSpPr>
            <a:spLocks noChangeArrowheads="1"/>
          </p:cNvSpPr>
          <p:nvPr/>
        </p:nvSpPr>
        <p:spPr bwMode="auto">
          <a:xfrm>
            <a:off x="6659563" y="6381750"/>
            <a:ext cx="179387" cy="179388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5197" name="Oval 93"/>
          <p:cNvSpPr>
            <a:spLocks noChangeArrowheads="1"/>
          </p:cNvSpPr>
          <p:nvPr/>
        </p:nvSpPr>
        <p:spPr bwMode="auto">
          <a:xfrm>
            <a:off x="7956550" y="6381750"/>
            <a:ext cx="179388" cy="179388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5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5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5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5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5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5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75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7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75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7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7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5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5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7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7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 animBg="1"/>
      <p:bldP spid="175157" grpId="0" autoUpdateAnimBg="0"/>
      <p:bldP spid="175158" grpId="0" autoUpdateAnimBg="0"/>
      <p:bldP spid="175160" grpId="0" animBg="1"/>
      <p:bldP spid="175161" grpId="0" autoUpdateAnimBg="0"/>
      <p:bldP spid="175168" grpId="0" animBg="1"/>
      <p:bldP spid="175169" grpId="0" animBg="1"/>
      <p:bldP spid="175170" grpId="0" animBg="1"/>
      <p:bldP spid="175171" grpId="0" animBg="1"/>
      <p:bldP spid="175172" grpId="0" animBg="1"/>
      <p:bldP spid="175176" grpId="0" animBg="1"/>
      <p:bldP spid="175177" grpId="0" animBg="1"/>
      <p:bldP spid="175178" grpId="0" animBg="1"/>
      <p:bldP spid="175192" grpId="0" animBg="1" autoUpdateAnimBg="0"/>
      <p:bldP spid="175194" grpId="0" animBg="1"/>
      <p:bldP spid="175173" grpId="0" animBg="1" autoUpdateAnimBg="0"/>
      <p:bldP spid="175175" grpId="0" autoUpdateAnimBg="0"/>
      <p:bldP spid="175187" grpId="0" animBg="1" autoUpdateAnimBg="0"/>
      <p:bldP spid="175195" grpId="0" build="allAtOnce" animBg="1"/>
      <p:bldP spid="175196" grpId="0" animBg="1"/>
      <p:bldP spid="1751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2002234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Quelles caractéristiques choisir pour déterminer cet ‘ état de la masse d’air ? 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636912"/>
            <a:ext cx="8208912" cy="33843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La date et l’heure</a:t>
            </a:r>
          </a:p>
          <a:p>
            <a:pPr marL="0" indent="0">
              <a:buNone/>
            </a:pPr>
            <a:r>
              <a:rPr lang="fr-FR" dirty="0" smtClean="0"/>
              <a:t>Le lieu </a:t>
            </a:r>
          </a:p>
          <a:p>
            <a:pPr marL="0" indent="0">
              <a:buNone/>
            </a:pPr>
            <a:r>
              <a:rPr lang="fr-FR" dirty="0" smtClean="0"/>
              <a:t>Le vent , son origine, sa vitesse</a:t>
            </a:r>
          </a:p>
          <a:p>
            <a:pPr marL="0" indent="0">
              <a:buNone/>
            </a:pPr>
            <a:r>
              <a:rPr lang="fr-FR" dirty="0" smtClean="0"/>
              <a:t>La température</a:t>
            </a:r>
          </a:p>
          <a:p>
            <a:pPr marL="0" indent="0">
              <a:buNone/>
            </a:pPr>
            <a:r>
              <a:rPr lang="fr-FR" dirty="0" smtClean="0"/>
              <a:t>La pression </a:t>
            </a:r>
          </a:p>
          <a:p>
            <a:pPr marL="0" indent="0">
              <a:buNone/>
            </a:pPr>
            <a:r>
              <a:rPr lang="fr-FR" dirty="0" smtClean="0"/>
              <a:t>L’humidité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5576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ext Box 2"/>
          <p:cNvSpPr txBox="1">
            <a:spLocks noChangeArrowheads="1"/>
          </p:cNvSpPr>
          <p:nvPr/>
        </p:nvSpPr>
        <p:spPr bwMode="auto">
          <a:xfrm>
            <a:off x="809625" y="100013"/>
            <a:ext cx="71628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fr-FR" sz="36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L'émagramme en un clin d'œil</a:t>
            </a:r>
          </a:p>
        </p:txBody>
      </p:sp>
      <p:sp>
        <p:nvSpPr>
          <p:cNvPr id="194563" name="Rectangle 3"/>
          <p:cNvSpPr>
            <a:spLocks noChangeArrowheads="1"/>
          </p:cNvSpPr>
          <p:nvPr/>
        </p:nvSpPr>
        <p:spPr bwMode="auto">
          <a:xfrm>
            <a:off x="3019425" y="709613"/>
            <a:ext cx="6096000" cy="60960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945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838200"/>
            <a:ext cx="6124575" cy="5995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4565" name="Freeform 5"/>
          <p:cNvSpPr>
            <a:spLocks/>
          </p:cNvSpPr>
          <p:nvPr/>
        </p:nvSpPr>
        <p:spPr bwMode="auto">
          <a:xfrm>
            <a:off x="4267200" y="990600"/>
            <a:ext cx="3124200" cy="5434012"/>
          </a:xfrm>
          <a:custGeom>
            <a:avLst/>
            <a:gdLst>
              <a:gd name="T0" fmla="*/ 1008 w 1968"/>
              <a:gd name="T1" fmla="*/ 0 h 3456"/>
              <a:gd name="T2" fmla="*/ 672 w 1968"/>
              <a:gd name="T3" fmla="*/ 432 h 3456"/>
              <a:gd name="T4" fmla="*/ 432 w 1968"/>
              <a:gd name="T5" fmla="*/ 864 h 3456"/>
              <a:gd name="T6" fmla="*/ 528 w 1968"/>
              <a:gd name="T7" fmla="*/ 1296 h 3456"/>
              <a:gd name="T8" fmla="*/ 288 w 1968"/>
              <a:gd name="T9" fmla="*/ 1728 h 3456"/>
              <a:gd name="T10" fmla="*/ 144 w 1968"/>
              <a:gd name="T11" fmla="*/ 2160 h 3456"/>
              <a:gd name="T12" fmla="*/ 144 w 1968"/>
              <a:gd name="T13" fmla="*/ 2592 h 3456"/>
              <a:gd name="T14" fmla="*/ 0 w 1968"/>
              <a:gd name="T15" fmla="*/ 3024 h 3456"/>
              <a:gd name="T16" fmla="*/ 240 w 1968"/>
              <a:gd name="T17" fmla="*/ 3456 h 3456"/>
              <a:gd name="T18" fmla="*/ 912 w 1968"/>
              <a:gd name="T19" fmla="*/ 3456 h 3456"/>
              <a:gd name="T20" fmla="*/ 1392 w 1968"/>
              <a:gd name="T21" fmla="*/ 3024 h 3456"/>
              <a:gd name="T22" fmla="*/ 1344 w 1968"/>
              <a:gd name="T23" fmla="*/ 2592 h 3456"/>
              <a:gd name="T24" fmla="*/ 1584 w 1968"/>
              <a:gd name="T25" fmla="*/ 2160 h 3456"/>
              <a:gd name="T26" fmla="*/ 1632 w 1968"/>
              <a:gd name="T27" fmla="*/ 1728 h 3456"/>
              <a:gd name="T28" fmla="*/ 1632 w 1968"/>
              <a:gd name="T29" fmla="*/ 1296 h 3456"/>
              <a:gd name="T30" fmla="*/ 1824 w 1968"/>
              <a:gd name="T31" fmla="*/ 864 h 3456"/>
              <a:gd name="T32" fmla="*/ 1968 w 1968"/>
              <a:gd name="T33" fmla="*/ 432 h 3456"/>
              <a:gd name="T34" fmla="*/ 1824 w 1968"/>
              <a:gd name="T35" fmla="*/ 0 h 3456"/>
              <a:gd name="T36" fmla="*/ 1008 w 1968"/>
              <a:gd name="T37" fmla="*/ 0 h 34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68"/>
              <a:gd name="T58" fmla="*/ 0 h 3456"/>
              <a:gd name="T59" fmla="*/ 1968 w 1968"/>
              <a:gd name="T60" fmla="*/ 3456 h 345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68" h="3456">
                <a:moveTo>
                  <a:pt x="1008" y="0"/>
                </a:moveTo>
                <a:lnTo>
                  <a:pt x="672" y="432"/>
                </a:lnTo>
                <a:lnTo>
                  <a:pt x="432" y="864"/>
                </a:lnTo>
                <a:lnTo>
                  <a:pt x="528" y="1296"/>
                </a:lnTo>
                <a:lnTo>
                  <a:pt x="288" y="1728"/>
                </a:lnTo>
                <a:lnTo>
                  <a:pt x="144" y="2160"/>
                </a:lnTo>
                <a:lnTo>
                  <a:pt x="144" y="2592"/>
                </a:lnTo>
                <a:lnTo>
                  <a:pt x="0" y="3024"/>
                </a:lnTo>
                <a:lnTo>
                  <a:pt x="240" y="3456"/>
                </a:lnTo>
                <a:lnTo>
                  <a:pt x="912" y="3456"/>
                </a:lnTo>
                <a:lnTo>
                  <a:pt x="1392" y="3024"/>
                </a:lnTo>
                <a:lnTo>
                  <a:pt x="1344" y="2592"/>
                </a:lnTo>
                <a:lnTo>
                  <a:pt x="1584" y="2160"/>
                </a:lnTo>
                <a:lnTo>
                  <a:pt x="1632" y="1728"/>
                </a:lnTo>
                <a:lnTo>
                  <a:pt x="1632" y="1296"/>
                </a:lnTo>
                <a:lnTo>
                  <a:pt x="1824" y="864"/>
                </a:lnTo>
                <a:lnTo>
                  <a:pt x="1968" y="432"/>
                </a:lnTo>
                <a:lnTo>
                  <a:pt x="1824" y="0"/>
                </a:lnTo>
                <a:lnTo>
                  <a:pt x="1008" y="0"/>
                </a:lnTo>
                <a:close/>
              </a:path>
            </a:pathLst>
          </a:custGeom>
          <a:solidFill>
            <a:srgbClr val="FFFF99">
              <a:alpha val="50195"/>
            </a:srgbClr>
          </a:solidFill>
          <a:ln w="12700" cap="flat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324600" y="914400"/>
            <a:ext cx="1143000" cy="5534025"/>
            <a:chOff x="3984" y="576"/>
            <a:chExt cx="720" cy="3486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4390" y="3966"/>
              <a:ext cx="115" cy="96"/>
              <a:chOff x="3139" y="3789"/>
              <a:chExt cx="173" cy="144"/>
            </a:xfrm>
          </p:grpSpPr>
          <p:sp>
            <p:nvSpPr>
              <p:cNvPr id="64595" name="Line 8"/>
              <p:cNvSpPr>
                <a:spLocks noChangeShapeType="1"/>
              </p:cNvSpPr>
              <p:nvPr/>
            </p:nvSpPr>
            <p:spPr bwMode="auto">
              <a:xfrm>
                <a:off x="3168" y="3789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596" name="Line 9"/>
              <p:cNvSpPr>
                <a:spLocks noChangeShapeType="1"/>
              </p:cNvSpPr>
              <p:nvPr/>
            </p:nvSpPr>
            <p:spPr bwMode="auto">
              <a:xfrm flipH="1">
                <a:off x="3139" y="3789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4032" y="3600"/>
              <a:ext cx="96" cy="96"/>
              <a:chOff x="1872" y="3888"/>
              <a:chExt cx="144" cy="144"/>
            </a:xfrm>
          </p:grpSpPr>
          <p:sp>
            <p:nvSpPr>
              <p:cNvPr id="64593" name="Line 11"/>
              <p:cNvSpPr>
                <a:spLocks noChangeShapeType="1"/>
              </p:cNvSpPr>
              <p:nvPr/>
            </p:nvSpPr>
            <p:spPr bwMode="auto">
              <a:xfrm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594" name="Line 12"/>
              <p:cNvSpPr>
                <a:spLocks noChangeShapeType="1"/>
              </p:cNvSpPr>
              <p:nvPr/>
            </p:nvSpPr>
            <p:spPr bwMode="auto">
              <a:xfrm flipH="1"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984" y="3168"/>
              <a:ext cx="96" cy="96"/>
              <a:chOff x="1872" y="3888"/>
              <a:chExt cx="144" cy="144"/>
            </a:xfrm>
          </p:grpSpPr>
          <p:sp>
            <p:nvSpPr>
              <p:cNvPr id="64591" name="Line 14"/>
              <p:cNvSpPr>
                <a:spLocks noChangeShapeType="1"/>
              </p:cNvSpPr>
              <p:nvPr/>
            </p:nvSpPr>
            <p:spPr bwMode="auto">
              <a:xfrm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592" name="Line 15"/>
              <p:cNvSpPr>
                <a:spLocks noChangeShapeType="1"/>
              </p:cNvSpPr>
              <p:nvPr/>
            </p:nvSpPr>
            <p:spPr bwMode="auto">
              <a:xfrm flipH="1"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4224" y="2736"/>
              <a:ext cx="96" cy="96"/>
              <a:chOff x="1872" y="3888"/>
              <a:chExt cx="144" cy="144"/>
            </a:xfrm>
          </p:grpSpPr>
          <p:sp>
            <p:nvSpPr>
              <p:cNvPr id="64589" name="Line 17"/>
              <p:cNvSpPr>
                <a:spLocks noChangeShapeType="1"/>
              </p:cNvSpPr>
              <p:nvPr/>
            </p:nvSpPr>
            <p:spPr bwMode="auto">
              <a:xfrm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590" name="Line 18"/>
              <p:cNvSpPr>
                <a:spLocks noChangeShapeType="1"/>
              </p:cNvSpPr>
              <p:nvPr/>
            </p:nvSpPr>
            <p:spPr bwMode="auto">
              <a:xfrm flipH="1"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4272" y="2304"/>
              <a:ext cx="96" cy="96"/>
              <a:chOff x="1872" y="3888"/>
              <a:chExt cx="144" cy="144"/>
            </a:xfrm>
          </p:grpSpPr>
          <p:sp>
            <p:nvSpPr>
              <p:cNvPr id="64587" name="Line 20"/>
              <p:cNvSpPr>
                <a:spLocks noChangeShapeType="1"/>
              </p:cNvSpPr>
              <p:nvPr/>
            </p:nvSpPr>
            <p:spPr bwMode="auto">
              <a:xfrm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588" name="Line 21"/>
              <p:cNvSpPr>
                <a:spLocks noChangeShapeType="1"/>
              </p:cNvSpPr>
              <p:nvPr/>
            </p:nvSpPr>
            <p:spPr bwMode="auto">
              <a:xfrm flipH="1"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4272" y="1872"/>
              <a:ext cx="96" cy="96"/>
              <a:chOff x="1872" y="3888"/>
              <a:chExt cx="144" cy="144"/>
            </a:xfrm>
          </p:grpSpPr>
          <p:sp>
            <p:nvSpPr>
              <p:cNvPr id="64585" name="Line 23"/>
              <p:cNvSpPr>
                <a:spLocks noChangeShapeType="1"/>
              </p:cNvSpPr>
              <p:nvPr/>
            </p:nvSpPr>
            <p:spPr bwMode="auto">
              <a:xfrm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586" name="Line 24"/>
              <p:cNvSpPr>
                <a:spLocks noChangeShapeType="1"/>
              </p:cNvSpPr>
              <p:nvPr/>
            </p:nvSpPr>
            <p:spPr bwMode="auto">
              <a:xfrm flipH="1"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4416" y="1440"/>
              <a:ext cx="96" cy="96"/>
              <a:chOff x="1872" y="3888"/>
              <a:chExt cx="144" cy="144"/>
            </a:xfrm>
          </p:grpSpPr>
          <p:sp>
            <p:nvSpPr>
              <p:cNvPr id="64583" name="Line 26"/>
              <p:cNvSpPr>
                <a:spLocks noChangeShapeType="1"/>
              </p:cNvSpPr>
              <p:nvPr/>
            </p:nvSpPr>
            <p:spPr bwMode="auto">
              <a:xfrm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584" name="Line 27"/>
              <p:cNvSpPr>
                <a:spLocks noChangeShapeType="1"/>
              </p:cNvSpPr>
              <p:nvPr/>
            </p:nvSpPr>
            <p:spPr bwMode="auto">
              <a:xfrm flipH="1"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0" name="Group 28"/>
            <p:cNvGrpSpPr>
              <a:grpSpLocks/>
            </p:cNvGrpSpPr>
            <p:nvPr/>
          </p:nvGrpSpPr>
          <p:grpSpPr bwMode="auto">
            <a:xfrm>
              <a:off x="4608" y="1008"/>
              <a:ext cx="96" cy="96"/>
              <a:chOff x="1872" y="3888"/>
              <a:chExt cx="144" cy="144"/>
            </a:xfrm>
          </p:grpSpPr>
          <p:sp>
            <p:nvSpPr>
              <p:cNvPr id="64581" name="Line 29"/>
              <p:cNvSpPr>
                <a:spLocks noChangeShapeType="1"/>
              </p:cNvSpPr>
              <p:nvPr/>
            </p:nvSpPr>
            <p:spPr bwMode="auto">
              <a:xfrm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582" name="Line 30"/>
              <p:cNvSpPr>
                <a:spLocks noChangeShapeType="1"/>
              </p:cNvSpPr>
              <p:nvPr/>
            </p:nvSpPr>
            <p:spPr bwMode="auto">
              <a:xfrm flipH="1"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1" name="Group 31"/>
            <p:cNvGrpSpPr>
              <a:grpSpLocks/>
            </p:cNvGrpSpPr>
            <p:nvPr/>
          </p:nvGrpSpPr>
          <p:grpSpPr bwMode="auto">
            <a:xfrm>
              <a:off x="4464" y="576"/>
              <a:ext cx="96" cy="96"/>
              <a:chOff x="1872" y="3888"/>
              <a:chExt cx="144" cy="144"/>
            </a:xfrm>
          </p:grpSpPr>
          <p:sp>
            <p:nvSpPr>
              <p:cNvPr id="64579" name="Line 32"/>
              <p:cNvSpPr>
                <a:spLocks noChangeShapeType="1"/>
              </p:cNvSpPr>
              <p:nvPr/>
            </p:nvSpPr>
            <p:spPr bwMode="auto">
              <a:xfrm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580" name="Line 33"/>
              <p:cNvSpPr>
                <a:spLocks noChangeShapeType="1"/>
              </p:cNvSpPr>
              <p:nvPr/>
            </p:nvSpPr>
            <p:spPr bwMode="auto">
              <a:xfrm flipH="1"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6400802" y="1085850"/>
            <a:ext cx="1000125" cy="5257800"/>
            <a:chOff x="4032" y="684"/>
            <a:chExt cx="630" cy="3312"/>
          </a:xfrm>
        </p:grpSpPr>
        <p:sp>
          <p:nvSpPr>
            <p:cNvPr id="64562" name="Freeform 35"/>
            <p:cNvSpPr>
              <a:spLocks/>
            </p:cNvSpPr>
            <p:nvPr/>
          </p:nvSpPr>
          <p:spPr bwMode="auto">
            <a:xfrm flipH="1">
              <a:off x="4128" y="3696"/>
              <a:ext cx="269" cy="300"/>
            </a:xfrm>
            <a:custGeom>
              <a:avLst/>
              <a:gdLst>
                <a:gd name="T0" fmla="*/ 0 w 405"/>
                <a:gd name="T1" fmla="*/ 279 h 279"/>
                <a:gd name="T2" fmla="*/ 405 w 405"/>
                <a:gd name="T3" fmla="*/ 0 h 279"/>
                <a:gd name="T4" fmla="*/ 0 60000 65536"/>
                <a:gd name="T5" fmla="*/ 0 60000 65536"/>
                <a:gd name="T6" fmla="*/ 0 w 405"/>
                <a:gd name="T7" fmla="*/ 0 h 279"/>
                <a:gd name="T8" fmla="*/ 405 w 405"/>
                <a:gd name="T9" fmla="*/ 279 h 27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5" h="279">
                  <a:moveTo>
                    <a:pt x="0" y="279"/>
                  </a:moveTo>
                  <a:lnTo>
                    <a:pt x="405" y="0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63" name="Freeform 36"/>
            <p:cNvSpPr>
              <a:spLocks/>
            </p:cNvSpPr>
            <p:nvPr/>
          </p:nvSpPr>
          <p:spPr bwMode="auto">
            <a:xfrm>
              <a:off x="4032" y="3294"/>
              <a:ext cx="54" cy="288"/>
            </a:xfrm>
            <a:custGeom>
              <a:avLst/>
              <a:gdLst>
                <a:gd name="T0" fmla="*/ 54 w 54"/>
                <a:gd name="T1" fmla="*/ 288 h 288"/>
                <a:gd name="T2" fmla="*/ 0 w 54"/>
                <a:gd name="T3" fmla="*/ 0 h 288"/>
                <a:gd name="T4" fmla="*/ 0 60000 65536"/>
                <a:gd name="T5" fmla="*/ 0 60000 65536"/>
                <a:gd name="T6" fmla="*/ 0 w 54"/>
                <a:gd name="T7" fmla="*/ 0 h 288"/>
                <a:gd name="T8" fmla="*/ 54 w 54"/>
                <a:gd name="T9" fmla="*/ 288 h 2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" h="288">
                  <a:moveTo>
                    <a:pt x="54" y="288"/>
                  </a:move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64" name="Freeform 37"/>
            <p:cNvSpPr>
              <a:spLocks/>
            </p:cNvSpPr>
            <p:nvPr/>
          </p:nvSpPr>
          <p:spPr bwMode="auto">
            <a:xfrm>
              <a:off x="4032" y="2862"/>
              <a:ext cx="216" cy="297"/>
            </a:xfrm>
            <a:custGeom>
              <a:avLst/>
              <a:gdLst>
                <a:gd name="T0" fmla="*/ 0 w 216"/>
                <a:gd name="T1" fmla="*/ 297 h 297"/>
                <a:gd name="T2" fmla="*/ 0 w 216"/>
                <a:gd name="T3" fmla="*/ 270 h 297"/>
                <a:gd name="T4" fmla="*/ 216 w 216"/>
                <a:gd name="T5" fmla="*/ 0 h 297"/>
                <a:gd name="T6" fmla="*/ 0 60000 65536"/>
                <a:gd name="T7" fmla="*/ 0 60000 65536"/>
                <a:gd name="T8" fmla="*/ 0 60000 65536"/>
                <a:gd name="T9" fmla="*/ 0 w 216"/>
                <a:gd name="T10" fmla="*/ 0 h 297"/>
                <a:gd name="T11" fmla="*/ 216 w 216"/>
                <a:gd name="T12" fmla="*/ 297 h 2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97">
                  <a:moveTo>
                    <a:pt x="0" y="297"/>
                  </a:moveTo>
                  <a:lnTo>
                    <a:pt x="0" y="270"/>
                  </a:lnTo>
                  <a:lnTo>
                    <a:pt x="216" y="0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65" name="Freeform 38"/>
            <p:cNvSpPr>
              <a:spLocks/>
            </p:cNvSpPr>
            <p:nvPr/>
          </p:nvSpPr>
          <p:spPr bwMode="auto">
            <a:xfrm>
              <a:off x="4266" y="2421"/>
              <a:ext cx="54" cy="288"/>
            </a:xfrm>
            <a:custGeom>
              <a:avLst/>
              <a:gdLst>
                <a:gd name="T0" fmla="*/ 0 w 54"/>
                <a:gd name="T1" fmla="*/ 288 h 288"/>
                <a:gd name="T2" fmla="*/ 54 w 54"/>
                <a:gd name="T3" fmla="*/ 0 h 288"/>
                <a:gd name="T4" fmla="*/ 0 60000 65536"/>
                <a:gd name="T5" fmla="*/ 0 60000 65536"/>
                <a:gd name="T6" fmla="*/ 0 w 54"/>
                <a:gd name="T7" fmla="*/ 0 h 288"/>
                <a:gd name="T8" fmla="*/ 54 w 54"/>
                <a:gd name="T9" fmla="*/ 288 h 2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" h="288">
                  <a:moveTo>
                    <a:pt x="0" y="288"/>
                  </a:moveTo>
                  <a:lnTo>
                    <a:pt x="54" y="0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66" name="Freeform 39"/>
            <p:cNvSpPr>
              <a:spLocks/>
            </p:cNvSpPr>
            <p:nvPr/>
          </p:nvSpPr>
          <p:spPr bwMode="auto">
            <a:xfrm>
              <a:off x="4320" y="1989"/>
              <a:ext cx="9" cy="288"/>
            </a:xfrm>
            <a:custGeom>
              <a:avLst/>
              <a:gdLst>
                <a:gd name="T0" fmla="*/ 9 w 9"/>
                <a:gd name="T1" fmla="*/ 288 h 288"/>
                <a:gd name="T2" fmla="*/ 0 w 9"/>
                <a:gd name="T3" fmla="*/ 0 h 288"/>
                <a:gd name="T4" fmla="*/ 0 60000 65536"/>
                <a:gd name="T5" fmla="*/ 0 60000 65536"/>
                <a:gd name="T6" fmla="*/ 0 w 9"/>
                <a:gd name="T7" fmla="*/ 0 h 288"/>
                <a:gd name="T8" fmla="*/ 9 w 9"/>
                <a:gd name="T9" fmla="*/ 288 h 2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288">
                  <a:moveTo>
                    <a:pt x="9" y="288"/>
                  </a:move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67" name="Freeform 40"/>
            <p:cNvSpPr>
              <a:spLocks/>
            </p:cNvSpPr>
            <p:nvPr/>
          </p:nvSpPr>
          <p:spPr bwMode="auto">
            <a:xfrm>
              <a:off x="4329" y="1557"/>
              <a:ext cx="135" cy="288"/>
            </a:xfrm>
            <a:custGeom>
              <a:avLst/>
              <a:gdLst>
                <a:gd name="T0" fmla="*/ 0 w 135"/>
                <a:gd name="T1" fmla="*/ 288 h 288"/>
                <a:gd name="T2" fmla="*/ 135 w 135"/>
                <a:gd name="T3" fmla="*/ 0 h 288"/>
                <a:gd name="T4" fmla="*/ 0 60000 65536"/>
                <a:gd name="T5" fmla="*/ 0 60000 65536"/>
                <a:gd name="T6" fmla="*/ 0 w 135"/>
                <a:gd name="T7" fmla="*/ 0 h 288"/>
                <a:gd name="T8" fmla="*/ 135 w 135"/>
                <a:gd name="T9" fmla="*/ 288 h 2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5" h="288">
                  <a:moveTo>
                    <a:pt x="0" y="288"/>
                  </a:moveTo>
                  <a:lnTo>
                    <a:pt x="135" y="0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68" name="Freeform 41"/>
            <p:cNvSpPr>
              <a:spLocks/>
            </p:cNvSpPr>
            <p:nvPr/>
          </p:nvSpPr>
          <p:spPr bwMode="auto">
            <a:xfrm>
              <a:off x="4500" y="1116"/>
              <a:ext cx="153" cy="288"/>
            </a:xfrm>
            <a:custGeom>
              <a:avLst/>
              <a:gdLst>
                <a:gd name="T0" fmla="*/ 0 w 153"/>
                <a:gd name="T1" fmla="*/ 288 h 288"/>
                <a:gd name="T2" fmla="*/ 153 w 153"/>
                <a:gd name="T3" fmla="*/ 0 h 288"/>
                <a:gd name="T4" fmla="*/ 0 60000 65536"/>
                <a:gd name="T5" fmla="*/ 0 60000 65536"/>
                <a:gd name="T6" fmla="*/ 0 w 153"/>
                <a:gd name="T7" fmla="*/ 0 h 288"/>
                <a:gd name="T8" fmla="*/ 153 w 153"/>
                <a:gd name="T9" fmla="*/ 288 h 2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3" h="288">
                  <a:moveTo>
                    <a:pt x="0" y="288"/>
                  </a:moveTo>
                  <a:lnTo>
                    <a:pt x="153" y="0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69" name="Freeform 42"/>
            <p:cNvSpPr>
              <a:spLocks/>
            </p:cNvSpPr>
            <p:nvPr/>
          </p:nvSpPr>
          <p:spPr bwMode="auto">
            <a:xfrm>
              <a:off x="4518" y="684"/>
              <a:ext cx="144" cy="324"/>
            </a:xfrm>
            <a:custGeom>
              <a:avLst/>
              <a:gdLst>
                <a:gd name="T0" fmla="*/ 144 w 144"/>
                <a:gd name="T1" fmla="*/ 324 h 324"/>
                <a:gd name="T2" fmla="*/ 0 w 144"/>
                <a:gd name="T3" fmla="*/ 0 h 324"/>
                <a:gd name="T4" fmla="*/ 0 60000 65536"/>
                <a:gd name="T5" fmla="*/ 0 60000 65536"/>
                <a:gd name="T6" fmla="*/ 0 w 144"/>
                <a:gd name="T7" fmla="*/ 0 h 324"/>
                <a:gd name="T8" fmla="*/ 144 w 144"/>
                <a:gd name="T9" fmla="*/ 324 h 3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4" h="324">
                  <a:moveTo>
                    <a:pt x="144" y="324"/>
                  </a:move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" name="Group 43"/>
          <p:cNvGrpSpPr>
            <a:grpSpLocks/>
          </p:cNvGrpSpPr>
          <p:nvPr/>
        </p:nvGrpSpPr>
        <p:grpSpPr bwMode="auto">
          <a:xfrm>
            <a:off x="4191000" y="914400"/>
            <a:ext cx="1752600" cy="5638800"/>
            <a:chOff x="2640" y="576"/>
            <a:chExt cx="1104" cy="3552"/>
          </a:xfrm>
        </p:grpSpPr>
        <p:grpSp>
          <p:nvGrpSpPr>
            <p:cNvPr id="14" name="Group 44"/>
            <p:cNvGrpSpPr>
              <a:grpSpLocks/>
            </p:cNvGrpSpPr>
            <p:nvPr/>
          </p:nvGrpSpPr>
          <p:grpSpPr bwMode="auto">
            <a:xfrm>
              <a:off x="2880" y="4032"/>
              <a:ext cx="96" cy="96"/>
              <a:chOff x="1872" y="3888"/>
              <a:chExt cx="144" cy="144"/>
            </a:xfrm>
          </p:grpSpPr>
          <p:sp>
            <p:nvSpPr>
              <p:cNvPr id="64560" name="Line 45"/>
              <p:cNvSpPr>
                <a:spLocks noChangeShapeType="1"/>
              </p:cNvSpPr>
              <p:nvPr/>
            </p:nvSpPr>
            <p:spPr bwMode="auto">
              <a:xfrm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561" name="Line 46"/>
              <p:cNvSpPr>
                <a:spLocks noChangeShapeType="1"/>
              </p:cNvSpPr>
              <p:nvPr/>
            </p:nvSpPr>
            <p:spPr bwMode="auto">
              <a:xfrm flipH="1"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5" name="Group 47"/>
            <p:cNvGrpSpPr>
              <a:grpSpLocks/>
            </p:cNvGrpSpPr>
            <p:nvPr/>
          </p:nvGrpSpPr>
          <p:grpSpPr bwMode="auto">
            <a:xfrm>
              <a:off x="2640" y="3600"/>
              <a:ext cx="96" cy="96"/>
              <a:chOff x="1872" y="3888"/>
              <a:chExt cx="144" cy="144"/>
            </a:xfrm>
          </p:grpSpPr>
          <p:sp>
            <p:nvSpPr>
              <p:cNvPr id="64558" name="Line 48"/>
              <p:cNvSpPr>
                <a:spLocks noChangeShapeType="1"/>
              </p:cNvSpPr>
              <p:nvPr/>
            </p:nvSpPr>
            <p:spPr bwMode="auto">
              <a:xfrm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559" name="Line 49"/>
              <p:cNvSpPr>
                <a:spLocks noChangeShapeType="1"/>
              </p:cNvSpPr>
              <p:nvPr/>
            </p:nvSpPr>
            <p:spPr bwMode="auto">
              <a:xfrm flipH="1"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6" name="Group 50"/>
            <p:cNvGrpSpPr>
              <a:grpSpLocks/>
            </p:cNvGrpSpPr>
            <p:nvPr/>
          </p:nvGrpSpPr>
          <p:grpSpPr bwMode="auto">
            <a:xfrm>
              <a:off x="2784" y="3168"/>
              <a:ext cx="96" cy="96"/>
              <a:chOff x="1872" y="3888"/>
              <a:chExt cx="144" cy="144"/>
            </a:xfrm>
          </p:grpSpPr>
          <p:sp>
            <p:nvSpPr>
              <p:cNvPr id="64556" name="Line 51"/>
              <p:cNvSpPr>
                <a:spLocks noChangeShapeType="1"/>
              </p:cNvSpPr>
              <p:nvPr/>
            </p:nvSpPr>
            <p:spPr bwMode="auto">
              <a:xfrm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557" name="Line 52"/>
              <p:cNvSpPr>
                <a:spLocks noChangeShapeType="1"/>
              </p:cNvSpPr>
              <p:nvPr/>
            </p:nvSpPr>
            <p:spPr bwMode="auto">
              <a:xfrm flipH="1"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7" name="Group 53"/>
            <p:cNvGrpSpPr>
              <a:grpSpLocks/>
            </p:cNvGrpSpPr>
            <p:nvPr/>
          </p:nvGrpSpPr>
          <p:grpSpPr bwMode="auto">
            <a:xfrm>
              <a:off x="2784" y="2736"/>
              <a:ext cx="96" cy="96"/>
              <a:chOff x="1872" y="3888"/>
              <a:chExt cx="144" cy="144"/>
            </a:xfrm>
          </p:grpSpPr>
          <p:sp>
            <p:nvSpPr>
              <p:cNvPr id="64554" name="Line 54"/>
              <p:cNvSpPr>
                <a:spLocks noChangeShapeType="1"/>
              </p:cNvSpPr>
              <p:nvPr/>
            </p:nvSpPr>
            <p:spPr bwMode="auto">
              <a:xfrm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555" name="Line 55"/>
              <p:cNvSpPr>
                <a:spLocks noChangeShapeType="1"/>
              </p:cNvSpPr>
              <p:nvPr/>
            </p:nvSpPr>
            <p:spPr bwMode="auto">
              <a:xfrm flipH="1"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8" name="Group 56"/>
            <p:cNvGrpSpPr>
              <a:grpSpLocks/>
            </p:cNvGrpSpPr>
            <p:nvPr/>
          </p:nvGrpSpPr>
          <p:grpSpPr bwMode="auto">
            <a:xfrm>
              <a:off x="2928" y="2304"/>
              <a:ext cx="96" cy="96"/>
              <a:chOff x="1872" y="3888"/>
              <a:chExt cx="144" cy="144"/>
            </a:xfrm>
          </p:grpSpPr>
          <p:sp>
            <p:nvSpPr>
              <p:cNvPr id="64552" name="Line 57"/>
              <p:cNvSpPr>
                <a:spLocks noChangeShapeType="1"/>
              </p:cNvSpPr>
              <p:nvPr/>
            </p:nvSpPr>
            <p:spPr bwMode="auto">
              <a:xfrm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553" name="Line 58"/>
              <p:cNvSpPr>
                <a:spLocks noChangeShapeType="1"/>
              </p:cNvSpPr>
              <p:nvPr/>
            </p:nvSpPr>
            <p:spPr bwMode="auto">
              <a:xfrm flipH="1"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9" name="Group 59"/>
            <p:cNvGrpSpPr>
              <a:grpSpLocks/>
            </p:cNvGrpSpPr>
            <p:nvPr/>
          </p:nvGrpSpPr>
          <p:grpSpPr bwMode="auto">
            <a:xfrm>
              <a:off x="3168" y="1872"/>
              <a:ext cx="96" cy="96"/>
              <a:chOff x="1872" y="3888"/>
              <a:chExt cx="144" cy="144"/>
            </a:xfrm>
          </p:grpSpPr>
          <p:sp>
            <p:nvSpPr>
              <p:cNvPr id="64550" name="Line 60"/>
              <p:cNvSpPr>
                <a:spLocks noChangeShapeType="1"/>
              </p:cNvSpPr>
              <p:nvPr/>
            </p:nvSpPr>
            <p:spPr bwMode="auto">
              <a:xfrm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551" name="Line 61"/>
              <p:cNvSpPr>
                <a:spLocks noChangeShapeType="1"/>
              </p:cNvSpPr>
              <p:nvPr/>
            </p:nvSpPr>
            <p:spPr bwMode="auto">
              <a:xfrm flipH="1"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0" name="Group 62"/>
            <p:cNvGrpSpPr>
              <a:grpSpLocks/>
            </p:cNvGrpSpPr>
            <p:nvPr/>
          </p:nvGrpSpPr>
          <p:grpSpPr bwMode="auto">
            <a:xfrm>
              <a:off x="3072" y="1440"/>
              <a:ext cx="96" cy="96"/>
              <a:chOff x="1872" y="3888"/>
              <a:chExt cx="144" cy="144"/>
            </a:xfrm>
          </p:grpSpPr>
          <p:sp>
            <p:nvSpPr>
              <p:cNvPr id="64548" name="Line 63"/>
              <p:cNvSpPr>
                <a:spLocks noChangeShapeType="1"/>
              </p:cNvSpPr>
              <p:nvPr/>
            </p:nvSpPr>
            <p:spPr bwMode="auto">
              <a:xfrm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549" name="Line 64"/>
              <p:cNvSpPr>
                <a:spLocks noChangeShapeType="1"/>
              </p:cNvSpPr>
              <p:nvPr/>
            </p:nvSpPr>
            <p:spPr bwMode="auto">
              <a:xfrm flipH="1"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1" name="Group 65"/>
            <p:cNvGrpSpPr>
              <a:grpSpLocks/>
            </p:cNvGrpSpPr>
            <p:nvPr/>
          </p:nvGrpSpPr>
          <p:grpSpPr bwMode="auto">
            <a:xfrm>
              <a:off x="3312" y="1008"/>
              <a:ext cx="96" cy="96"/>
              <a:chOff x="1872" y="3888"/>
              <a:chExt cx="144" cy="144"/>
            </a:xfrm>
          </p:grpSpPr>
          <p:sp>
            <p:nvSpPr>
              <p:cNvPr id="64546" name="Line 66"/>
              <p:cNvSpPr>
                <a:spLocks noChangeShapeType="1"/>
              </p:cNvSpPr>
              <p:nvPr/>
            </p:nvSpPr>
            <p:spPr bwMode="auto">
              <a:xfrm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547" name="Line 67"/>
              <p:cNvSpPr>
                <a:spLocks noChangeShapeType="1"/>
              </p:cNvSpPr>
              <p:nvPr/>
            </p:nvSpPr>
            <p:spPr bwMode="auto">
              <a:xfrm flipH="1"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2" name="Group 68"/>
            <p:cNvGrpSpPr>
              <a:grpSpLocks/>
            </p:cNvGrpSpPr>
            <p:nvPr/>
          </p:nvGrpSpPr>
          <p:grpSpPr bwMode="auto">
            <a:xfrm>
              <a:off x="3648" y="576"/>
              <a:ext cx="96" cy="96"/>
              <a:chOff x="1872" y="3888"/>
              <a:chExt cx="144" cy="144"/>
            </a:xfrm>
          </p:grpSpPr>
          <p:sp>
            <p:nvSpPr>
              <p:cNvPr id="64544" name="Line 69"/>
              <p:cNvSpPr>
                <a:spLocks noChangeShapeType="1"/>
              </p:cNvSpPr>
              <p:nvPr/>
            </p:nvSpPr>
            <p:spPr bwMode="auto">
              <a:xfrm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545" name="Line 70"/>
              <p:cNvSpPr>
                <a:spLocks noChangeShapeType="1"/>
              </p:cNvSpPr>
              <p:nvPr/>
            </p:nvSpPr>
            <p:spPr bwMode="auto">
              <a:xfrm flipH="1"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23" name="Group 71"/>
          <p:cNvGrpSpPr>
            <a:grpSpLocks/>
          </p:cNvGrpSpPr>
          <p:nvPr/>
        </p:nvGrpSpPr>
        <p:grpSpPr bwMode="auto">
          <a:xfrm>
            <a:off x="4257675" y="1085850"/>
            <a:ext cx="1600200" cy="5286375"/>
            <a:chOff x="2682" y="684"/>
            <a:chExt cx="1008" cy="3330"/>
          </a:xfrm>
        </p:grpSpPr>
        <p:sp>
          <p:nvSpPr>
            <p:cNvPr id="64527" name="Freeform 72"/>
            <p:cNvSpPr>
              <a:spLocks/>
            </p:cNvSpPr>
            <p:nvPr/>
          </p:nvSpPr>
          <p:spPr bwMode="auto">
            <a:xfrm>
              <a:off x="2682" y="3726"/>
              <a:ext cx="243" cy="288"/>
            </a:xfrm>
            <a:custGeom>
              <a:avLst/>
              <a:gdLst>
                <a:gd name="T0" fmla="*/ 243 w 243"/>
                <a:gd name="T1" fmla="*/ 288 h 288"/>
                <a:gd name="T2" fmla="*/ 0 w 243"/>
                <a:gd name="T3" fmla="*/ 0 h 288"/>
                <a:gd name="T4" fmla="*/ 0 60000 65536"/>
                <a:gd name="T5" fmla="*/ 0 60000 65536"/>
                <a:gd name="T6" fmla="*/ 0 w 243"/>
                <a:gd name="T7" fmla="*/ 0 h 288"/>
                <a:gd name="T8" fmla="*/ 243 w 243"/>
                <a:gd name="T9" fmla="*/ 288 h 2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3" h="288">
                  <a:moveTo>
                    <a:pt x="243" y="288"/>
                  </a:move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28" name="Freeform 73"/>
            <p:cNvSpPr>
              <a:spLocks/>
            </p:cNvSpPr>
            <p:nvPr/>
          </p:nvSpPr>
          <p:spPr bwMode="auto">
            <a:xfrm>
              <a:off x="2682" y="3276"/>
              <a:ext cx="144" cy="306"/>
            </a:xfrm>
            <a:custGeom>
              <a:avLst/>
              <a:gdLst>
                <a:gd name="T0" fmla="*/ 0 w 144"/>
                <a:gd name="T1" fmla="*/ 306 h 306"/>
                <a:gd name="T2" fmla="*/ 144 w 144"/>
                <a:gd name="T3" fmla="*/ 0 h 306"/>
                <a:gd name="T4" fmla="*/ 0 60000 65536"/>
                <a:gd name="T5" fmla="*/ 0 60000 65536"/>
                <a:gd name="T6" fmla="*/ 0 w 144"/>
                <a:gd name="T7" fmla="*/ 0 h 306"/>
                <a:gd name="T8" fmla="*/ 144 w 144"/>
                <a:gd name="T9" fmla="*/ 306 h 30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4" h="306">
                  <a:moveTo>
                    <a:pt x="0" y="306"/>
                  </a:moveTo>
                  <a:lnTo>
                    <a:pt x="144" y="0"/>
                  </a:lnTo>
                </a:path>
              </a:pathLst>
            </a:custGeom>
            <a:noFill/>
            <a:ln w="381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29" name="Freeform 74"/>
            <p:cNvSpPr>
              <a:spLocks/>
            </p:cNvSpPr>
            <p:nvPr/>
          </p:nvSpPr>
          <p:spPr bwMode="auto">
            <a:xfrm>
              <a:off x="2826" y="2844"/>
              <a:ext cx="9" cy="297"/>
            </a:xfrm>
            <a:custGeom>
              <a:avLst/>
              <a:gdLst>
                <a:gd name="T0" fmla="*/ 9 w 9"/>
                <a:gd name="T1" fmla="*/ 297 h 297"/>
                <a:gd name="T2" fmla="*/ 9 w 9"/>
                <a:gd name="T3" fmla="*/ 162 h 297"/>
                <a:gd name="T4" fmla="*/ 0 w 9"/>
                <a:gd name="T5" fmla="*/ 0 h 297"/>
                <a:gd name="T6" fmla="*/ 0 60000 65536"/>
                <a:gd name="T7" fmla="*/ 0 60000 65536"/>
                <a:gd name="T8" fmla="*/ 0 60000 65536"/>
                <a:gd name="T9" fmla="*/ 0 w 9"/>
                <a:gd name="T10" fmla="*/ 0 h 297"/>
                <a:gd name="T11" fmla="*/ 9 w 9"/>
                <a:gd name="T12" fmla="*/ 297 h 2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97">
                  <a:moveTo>
                    <a:pt x="9" y="297"/>
                  </a:moveTo>
                  <a:lnTo>
                    <a:pt x="9" y="162"/>
                  </a:ln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30" name="Freeform 75"/>
            <p:cNvSpPr>
              <a:spLocks/>
            </p:cNvSpPr>
            <p:nvPr/>
          </p:nvSpPr>
          <p:spPr bwMode="auto">
            <a:xfrm>
              <a:off x="2835" y="2430"/>
              <a:ext cx="126" cy="279"/>
            </a:xfrm>
            <a:custGeom>
              <a:avLst/>
              <a:gdLst>
                <a:gd name="T0" fmla="*/ 0 w 126"/>
                <a:gd name="T1" fmla="*/ 279 h 279"/>
                <a:gd name="T2" fmla="*/ 126 w 126"/>
                <a:gd name="T3" fmla="*/ 0 h 279"/>
                <a:gd name="T4" fmla="*/ 0 60000 65536"/>
                <a:gd name="T5" fmla="*/ 0 60000 65536"/>
                <a:gd name="T6" fmla="*/ 0 w 126"/>
                <a:gd name="T7" fmla="*/ 0 h 279"/>
                <a:gd name="T8" fmla="*/ 126 w 126"/>
                <a:gd name="T9" fmla="*/ 279 h 27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6" h="279">
                  <a:moveTo>
                    <a:pt x="0" y="279"/>
                  </a:moveTo>
                  <a:lnTo>
                    <a:pt x="126" y="0"/>
                  </a:lnTo>
                </a:path>
              </a:pathLst>
            </a:custGeom>
            <a:noFill/>
            <a:ln w="381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31" name="Freeform 76"/>
            <p:cNvSpPr>
              <a:spLocks/>
            </p:cNvSpPr>
            <p:nvPr/>
          </p:nvSpPr>
          <p:spPr bwMode="auto">
            <a:xfrm>
              <a:off x="3024" y="1989"/>
              <a:ext cx="189" cy="297"/>
            </a:xfrm>
            <a:custGeom>
              <a:avLst/>
              <a:gdLst>
                <a:gd name="T0" fmla="*/ 0 w 189"/>
                <a:gd name="T1" fmla="*/ 297 h 297"/>
                <a:gd name="T2" fmla="*/ 189 w 189"/>
                <a:gd name="T3" fmla="*/ 0 h 297"/>
                <a:gd name="T4" fmla="*/ 0 60000 65536"/>
                <a:gd name="T5" fmla="*/ 0 60000 65536"/>
                <a:gd name="T6" fmla="*/ 0 w 189"/>
                <a:gd name="T7" fmla="*/ 0 h 297"/>
                <a:gd name="T8" fmla="*/ 189 w 189"/>
                <a:gd name="T9" fmla="*/ 297 h 29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9" h="297">
                  <a:moveTo>
                    <a:pt x="0" y="297"/>
                  </a:moveTo>
                  <a:lnTo>
                    <a:pt x="189" y="0"/>
                  </a:lnTo>
                </a:path>
              </a:pathLst>
            </a:custGeom>
            <a:noFill/>
            <a:ln w="381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32" name="Freeform 77"/>
            <p:cNvSpPr>
              <a:spLocks/>
            </p:cNvSpPr>
            <p:nvPr/>
          </p:nvSpPr>
          <p:spPr bwMode="auto">
            <a:xfrm>
              <a:off x="3123" y="1557"/>
              <a:ext cx="108" cy="306"/>
            </a:xfrm>
            <a:custGeom>
              <a:avLst/>
              <a:gdLst>
                <a:gd name="T0" fmla="*/ 108 w 108"/>
                <a:gd name="T1" fmla="*/ 306 h 306"/>
                <a:gd name="T2" fmla="*/ 0 w 108"/>
                <a:gd name="T3" fmla="*/ 0 h 306"/>
                <a:gd name="T4" fmla="*/ 0 60000 65536"/>
                <a:gd name="T5" fmla="*/ 0 60000 65536"/>
                <a:gd name="T6" fmla="*/ 0 w 108"/>
                <a:gd name="T7" fmla="*/ 0 h 306"/>
                <a:gd name="T8" fmla="*/ 108 w 108"/>
                <a:gd name="T9" fmla="*/ 306 h 30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8" h="306">
                  <a:moveTo>
                    <a:pt x="108" y="306"/>
                  </a:move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33" name="Freeform 78"/>
            <p:cNvSpPr>
              <a:spLocks/>
            </p:cNvSpPr>
            <p:nvPr/>
          </p:nvSpPr>
          <p:spPr bwMode="auto">
            <a:xfrm>
              <a:off x="3123" y="1125"/>
              <a:ext cx="198" cy="288"/>
            </a:xfrm>
            <a:custGeom>
              <a:avLst/>
              <a:gdLst>
                <a:gd name="T0" fmla="*/ 0 w 198"/>
                <a:gd name="T1" fmla="*/ 288 h 288"/>
                <a:gd name="T2" fmla="*/ 198 w 198"/>
                <a:gd name="T3" fmla="*/ 0 h 288"/>
                <a:gd name="T4" fmla="*/ 0 60000 65536"/>
                <a:gd name="T5" fmla="*/ 0 60000 65536"/>
                <a:gd name="T6" fmla="*/ 0 w 198"/>
                <a:gd name="T7" fmla="*/ 0 h 288"/>
                <a:gd name="T8" fmla="*/ 198 w 198"/>
                <a:gd name="T9" fmla="*/ 288 h 2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8" h="288">
                  <a:moveTo>
                    <a:pt x="0" y="288"/>
                  </a:moveTo>
                  <a:lnTo>
                    <a:pt x="198" y="0"/>
                  </a:lnTo>
                </a:path>
              </a:pathLst>
            </a:custGeom>
            <a:noFill/>
            <a:ln w="381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34" name="Freeform 79"/>
            <p:cNvSpPr>
              <a:spLocks/>
            </p:cNvSpPr>
            <p:nvPr/>
          </p:nvSpPr>
          <p:spPr bwMode="auto">
            <a:xfrm>
              <a:off x="3402" y="684"/>
              <a:ext cx="288" cy="324"/>
            </a:xfrm>
            <a:custGeom>
              <a:avLst/>
              <a:gdLst>
                <a:gd name="T0" fmla="*/ 0 w 288"/>
                <a:gd name="T1" fmla="*/ 324 h 324"/>
                <a:gd name="T2" fmla="*/ 288 w 288"/>
                <a:gd name="T3" fmla="*/ 0 h 324"/>
                <a:gd name="T4" fmla="*/ 0 60000 65536"/>
                <a:gd name="T5" fmla="*/ 0 60000 65536"/>
                <a:gd name="T6" fmla="*/ 0 w 288"/>
                <a:gd name="T7" fmla="*/ 0 h 324"/>
                <a:gd name="T8" fmla="*/ 288 w 288"/>
                <a:gd name="T9" fmla="*/ 324 h 3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8" h="324">
                  <a:moveTo>
                    <a:pt x="0" y="324"/>
                  </a:moveTo>
                  <a:lnTo>
                    <a:pt x="288" y="0"/>
                  </a:lnTo>
                </a:path>
              </a:pathLst>
            </a:custGeom>
            <a:noFill/>
            <a:ln w="381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94640" name="Text Box 80"/>
          <p:cNvSpPr txBox="1">
            <a:spLocks noChangeArrowheads="1"/>
          </p:cNvSpPr>
          <p:nvPr/>
        </p:nvSpPr>
        <p:spPr bwMode="auto">
          <a:xfrm>
            <a:off x="152400" y="1371600"/>
            <a:ext cx="25908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fr-FR" sz="24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Gros écart entre T et T</a:t>
            </a:r>
            <a:r>
              <a:rPr lang="fr-FR" sz="2400" b="1" baseline="-250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fr-FR" sz="24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  <p:sp>
        <p:nvSpPr>
          <p:cNvPr id="194641" name="Text Box 81"/>
          <p:cNvSpPr txBox="1">
            <a:spLocks noChangeArrowheads="1"/>
          </p:cNvSpPr>
          <p:nvPr/>
        </p:nvSpPr>
        <p:spPr bwMode="auto">
          <a:xfrm>
            <a:off x="381000" y="2514600"/>
            <a:ext cx="2209800" cy="641350"/>
          </a:xfrm>
          <a:prstGeom prst="rect">
            <a:avLst/>
          </a:prstGeom>
          <a:solidFill>
            <a:srgbClr val="CCECFF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fr-FR"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AIR SEC,</a:t>
            </a:r>
          </a:p>
        </p:txBody>
      </p:sp>
      <p:grpSp>
        <p:nvGrpSpPr>
          <p:cNvPr id="24" name="Group 82"/>
          <p:cNvGrpSpPr>
            <a:grpSpLocks/>
          </p:cNvGrpSpPr>
          <p:nvPr/>
        </p:nvGrpSpPr>
        <p:grpSpPr bwMode="auto">
          <a:xfrm>
            <a:off x="152400" y="3886200"/>
            <a:ext cx="2867025" cy="1371600"/>
            <a:chOff x="96" y="2448"/>
            <a:chExt cx="1806" cy="864"/>
          </a:xfrm>
        </p:grpSpPr>
        <p:sp>
          <p:nvSpPr>
            <p:cNvPr id="64525" name="Oval 83"/>
            <p:cNvSpPr>
              <a:spLocks noChangeArrowheads="1"/>
            </p:cNvSpPr>
            <p:nvPr/>
          </p:nvSpPr>
          <p:spPr bwMode="auto">
            <a:xfrm>
              <a:off x="96" y="2448"/>
              <a:ext cx="1776" cy="864"/>
            </a:xfrm>
            <a:prstGeom prst="ellipse">
              <a:avLst/>
            </a:prstGeom>
            <a:solidFill>
              <a:srgbClr val="FF00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4644" name="Text Box 84"/>
            <p:cNvSpPr txBox="1">
              <a:spLocks noChangeArrowheads="1"/>
            </p:cNvSpPr>
            <p:nvPr/>
          </p:nvSpPr>
          <p:spPr bwMode="auto">
            <a:xfrm>
              <a:off x="224" y="2504"/>
              <a:ext cx="1678" cy="6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fr-FR" sz="3200" b="1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fr-FR" sz="3200" b="1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</a:t>
              </a:r>
              <a:r>
                <a:rPr lang="fr-FR" sz="3200" b="1" dirty="0" smtClean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hermiques</a:t>
              </a:r>
              <a:endParaRPr lang="fr-FR" sz="3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eaLnBrk="0" hangingPunct="0">
                <a:defRPr/>
              </a:pPr>
              <a:r>
                <a:rPr lang="fr-FR" sz="3200" b="1" dirty="0" smtClean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purs ou bleus</a:t>
              </a:r>
              <a:endParaRPr lang="fr-FR" sz="3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cxnSp>
        <p:nvCxnSpPr>
          <p:cNvPr id="64515" name="Connecteur droit 64514"/>
          <p:cNvCxnSpPr>
            <a:stCxn id="194565" idx="9"/>
            <a:endCxn id="64596" idx="1"/>
          </p:cNvCxnSpPr>
          <p:nvPr/>
        </p:nvCxnSpPr>
        <p:spPr>
          <a:xfrm>
            <a:off x="5715000" y="6424612"/>
            <a:ext cx="1254125" cy="23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523" name="Connecteur droit 64522"/>
          <p:cNvCxnSpPr>
            <a:stCxn id="194565" idx="9"/>
            <a:endCxn id="64596" idx="1"/>
          </p:cNvCxnSpPr>
          <p:nvPr/>
        </p:nvCxnSpPr>
        <p:spPr>
          <a:xfrm>
            <a:off x="5715000" y="6424612"/>
            <a:ext cx="1254125" cy="23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riangle isocèle 24"/>
          <p:cNvSpPr/>
          <p:nvPr/>
        </p:nvSpPr>
        <p:spPr>
          <a:xfrm>
            <a:off x="5791200" y="5791199"/>
            <a:ext cx="1219200" cy="645319"/>
          </a:xfrm>
          <a:prstGeom prst="triangle">
            <a:avLst/>
          </a:prstGeom>
          <a:solidFill>
            <a:srgbClr val="FFFF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4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9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 autoUpdateAnimBg="0"/>
      <p:bldP spid="194563" grpId="0" animBg="1"/>
      <p:bldP spid="194565" grpId="0" animBg="1"/>
      <p:bldP spid="194640" grpId="0" autoUpdateAnimBg="0"/>
      <p:bldP spid="194641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156176" y="836712"/>
            <a:ext cx="22270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Emagramme</a:t>
            </a:r>
            <a:r>
              <a:rPr lang="fr-FR" sz="2400" dirty="0" smtClean="0"/>
              <a:t> du </a:t>
            </a:r>
          </a:p>
          <a:p>
            <a:r>
              <a:rPr lang="fr-FR" sz="2400" dirty="0" smtClean="0"/>
              <a:t>19 Août 2012</a:t>
            </a:r>
          </a:p>
          <a:p>
            <a:r>
              <a:rPr lang="fr-FR" sz="2400" dirty="0" smtClean="0"/>
              <a:t>Chamonix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5438370" y="2636912"/>
            <a:ext cx="37056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Mais oui , vous savez, le jour où ils se sont posés à 150 sur le Mt Blanc </a:t>
            </a:r>
            <a:r>
              <a:rPr lang="fr-FR" sz="2400" dirty="0" smtClean="0"/>
              <a:t>!!</a:t>
            </a:r>
          </a:p>
          <a:p>
            <a:endParaRPr lang="fr-FR" sz="2400" dirty="0"/>
          </a:p>
          <a:p>
            <a:r>
              <a:rPr lang="fr-FR" sz="2400" dirty="0" smtClean="0"/>
              <a:t>à noter un vent très faible à haute altitude</a:t>
            </a:r>
            <a:endParaRPr lang="fr-FR" sz="2400" dirty="0" smtClean="0"/>
          </a:p>
          <a:p>
            <a:endParaRPr lang="fr-FR" sz="2400" dirty="0"/>
          </a:p>
          <a:p>
            <a:r>
              <a:rPr lang="fr-FR" sz="2400" dirty="0" smtClean="0"/>
              <a:t> </a:t>
            </a:r>
            <a:endParaRPr lang="fr-FR" sz="24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41" y="476672"/>
            <a:ext cx="5122855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781050" y="100013"/>
            <a:ext cx="71628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fr-FR" sz="3600" b="1">
                <a:solidFill>
                  <a:srgbClr val="FF9933"/>
                </a:solidFill>
              </a:rPr>
              <a:t>L'émagramme en un clin d'œil</a:t>
            </a:r>
          </a:p>
        </p:txBody>
      </p:sp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2990850" y="709613"/>
            <a:ext cx="6096000" cy="60960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955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425" y="838200"/>
            <a:ext cx="6124575" cy="5995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5589" name="Freeform 5"/>
          <p:cNvSpPr>
            <a:spLocks/>
          </p:cNvSpPr>
          <p:nvPr/>
        </p:nvSpPr>
        <p:spPr bwMode="auto">
          <a:xfrm>
            <a:off x="5486400" y="990600"/>
            <a:ext cx="1905000" cy="5486400"/>
          </a:xfrm>
          <a:custGeom>
            <a:avLst/>
            <a:gdLst>
              <a:gd name="T0" fmla="*/ 864 w 1200"/>
              <a:gd name="T1" fmla="*/ 0 h 3456"/>
              <a:gd name="T2" fmla="*/ 768 w 1200"/>
              <a:gd name="T3" fmla="*/ 432 h 3456"/>
              <a:gd name="T4" fmla="*/ 864 w 1200"/>
              <a:gd name="T5" fmla="*/ 864 h 3456"/>
              <a:gd name="T6" fmla="*/ 720 w 1200"/>
              <a:gd name="T7" fmla="*/ 1296 h 3456"/>
              <a:gd name="T8" fmla="*/ 528 w 1200"/>
              <a:gd name="T9" fmla="*/ 1728 h 3456"/>
              <a:gd name="T10" fmla="*/ 672 w 1200"/>
              <a:gd name="T11" fmla="*/ 2160 h 3456"/>
              <a:gd name="T12" fmla="*/ 192 w 1200"/>
              <a:gd name="T13" fmla="*/ 2592 h 3456"/>
              <a:gd name="T14" fmla="*/ 480 w 1200"/>
              <a:gd name="T15" fmla="*/ 3024 h 3456"/>
              <a:gd name="T16" fmla="*/ 0 w 1200"/>
              <a:gd name="T17" fmla="*/ 3456 h 3456"/>
              <a:gd name="T18" fmla="*/ 144 w 1200"/>
              <a:gd name="T19" fmla="*/ 3456 h 3456"/>
              <a:gd name="T20" fmla="*/ 624 w 1200"/>
              <a:gd name="T21" fmla="*/ 3072 h 3456"/>
              <a:gd name="T22" fmla="*/ 528 w 1200"/>
              <a:gd name="T23" fmla="*/ 2592 h 3456"/>
              <a:gd name="T24" fmla="*/ 816 w 1200"/>
              <a:gd name="T25" fmla="*/ 2160 h 3456"/>
              <a:gd name="T26" fmla="*/ 864 w 1200"/>
              <a:gd name="T27" fmla="*/ 1728 h 3456"/>
              <a:gd name="T28" fmla="*/ 816 w 1200"/>
              <a:gd name="T29" fmla="*/ 1296 h 3456"/>
              <a:gd name="T30" fmla="*/ 1008 w 1200"/>
              <a:gd name="T31" fmla="*/ 864 h 3456"/>
              <a:gd name="T32" fmla="*/ 1200 w 1200"/>
              <a:gd name="T33" fmla="*/ 432 h 3456"/>
              <a:gd name="T34" fmla="*/ 1056 w 1200"/>
              <a:gd name="T35" fmla="*/ 0 h 3456"/>
              <a:gd name="T36" fmla="*/ 864 w 1200"/>
              <a:gd name="T37" fmla="*/ 0 h 34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00"/>
              <a:gd name="T58" fmla="*/ 0 h 3456"/>
              <a:gd name="T59" fmla="*/ 1200 w 1200"/>
              <a:gd name="T60" fmla="*/ 3456 h 345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00" h="3456">
                <a:moveTo>
                  <a:pt x="864" y="0"/>
                </a:moveTo>
                <a:lnTo>
                  <a:pt x="768" y="432"/>
                </a:lnTo>
                <a:lnTo>
                  <a:pt x="864" y="864"/>
                </a:lnTo>
                <a:lnTo>
                  <a:pt x="720" y="1296"/>
                </a:lnTo>
                <a:lnTo>
                  <a:pt x="528" y="1728"/>
                </a:lnTo>
                <a:lnTo>
                  <a:pt x="672" y="2160"/>
                </a:lnTo>
                <a:lnTo>
                  <a:pt x="192" y="2592"/>
                </a:lnTo>
                <a:lnTo>
                  <a:pt x="480" y="3024"/>
                </a:lnTo>
                <a:lnTo>
                  <a:pt x="0" y="3456"/>
                </a:lnTo>
                <a:lnTo>
                  <a:pt x="144" y="3456"/>
                </a:lnTo>
                <a:lnTo>
                  <a:pt x="624" y="3072"/>
                </a:lnTo>
                <a:lnTo>
                  <a:pt x="528" y="2592"/>
                </a:lnTo>
                <a:lnTo>
                  <a:pt x="816" y="2160"/>
                </a:lnTo>
                <a:lnTo>
                  <a:pt x="864" y="1728"/>
                </a:lnTo>
                <a:lnTo>
                  <a:pt x="816" y="1296"/>
                </a:lnTo>
                <a:lnTo>
                  <a:pt x="1008" y="864"/>
                </a:lnTo>
                <a:lnTo>
                  <a:pt x="1200" y="432"/>
                </a:lnTo>
                <a:lnTo>
                  <a:pt x="1056" y="0"/>
                </a:lnTo>
                <a:lnTo>
                  <a:pt x="864" y="0"/>
                </a:lnTo>
                <a:close/>
              </a:path>
            </a:pathLst>
          </a:custGeom>
          <a:solidFill>
            <a:srgbClr val="FFFF66">
              <a:alpha val="50195"/>
            </a:srgbClr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610225" y="914400"/>
            <a:ext cx="1828800" cy="5638800"/>
            <a:chOff x="3552" y="576"/>
            <a:chExt cx="1152" cy="3552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552" y="4032"/>
              <a:ext cx="96" cy="96"/>
              <a:chOff x="1872" y="3888"/>
              <a:chExt cx="144" cy="144"/>
            </a:xfrm>
          </p:grpSpPr>
          <p:sp>
            <p:nvSpPr>
              <p:cNvPr id="65620" name="Line 8"/>
              <p:cNvSpPr>
                <a:spLocks noChangeShapeType="1"/>
              </p:cNvSpPr>
              <p:nvPr/>
            </p:nvSpPr>
            <p:spPr bwMode="auto">
              <a:xfrm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621" name="Line 9"/>
              <p:cNvSpPr>
                <a:spLocks noChangeShapeType="1"/>
              </p:cNvSpPr>
              <p:nvPr/>
            </p:nvSpPr>
            <p:spPr bwMode="auto">
              <a:xfrm flipH="1"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4032" y="3600"/>
              <a:ext cx="96" cy="96"/>
              <a:chOff x="1872" y="3888"/>
              <a:chExt cx="144" cy="144"/>
            </a:xfrm>
          </p:grpSpPr>
          <p:sp>
            <p:nvSpPr>
              <p:cNvPr id="65618" name="Line 11"/>
              <p:cNvSpPr>
                <a:spLocks noChangeShapeType="1"/>
              </p:cNvSpPr>
              <p:nvPr/>
            </p:nvSpPr>
            <p:spPr bwMode="auto">
              <a:xfrm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619" name="Line 12"/>
              <p:cNvSpPr>
                <a:spLocks noChangeShapeType="1"/>
              </p:cNvSpPr>
              <p:nvPr/>
            </p:nvSpPr>
            <p:spPr bwMode="auto">
              <a:xfrm flipH="1"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984" y="3168"/>
              <a:ext cx="96" cy="96"/>
              <a:chOff x="1872" y="3888"/>
              <a:chExt cx="144" cy="144"/>
            </a:xfrm>
          </p:grpSpPr>
          <p:sp>
            <p:nvSpPr>
              <p:cNvPr id="65616" name="Line 14"/>
              <p:cNvSpPr>
                <a:spLocks noChangeShapeType="1"/>
              </p:cNvSpPr>
              <p:nvPr/>
            </p:nvSpPr>
            <p:spPr bwMode="auto">
              <a:xfrm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617" name="Line 15"/>
              <p:cNvSpPr>
                <a:spLocks noChangeShapeType="1"/>
              </p:cNvSpPr>
              <p:nvPr/>
            </p:nvSpPr>
            <p:spPr bwMode="auto">
              <a:xfrm flipH="1"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4224" y="2736"/>
              <a:ext cx="96" cy="96"/>
              <a:chOff x="1872" y="3888"/>
              <a:chExt cx="144" cy="144"/>
            </a:xfrm>
          </p:grpSpPr>
          <p:sp>
            <p:nvSpPr>
              <p:cNvPr id="65614" name="Line 17"/>
              <p:cNvSpPr>
                <a:spLocks noChangeShapeType="1"/>
              </p:cNvSpPr>
              <p:nvPr/>
            </p:nvSpPr>
            <p:spPr bwMode="auto">
              <a:xfrm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615" name="Line 18"/>
              <p:cNvSpPr>
                <a:spLocks noChangeShapeType="1"/>
              </p:cNvSpPr>
              <p:nvPr/>
            </p:nvSpPr>
            <p:spPr bwMode="auto">
              <a:xfrm flipH="1"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4272" y="2304"/>
              <a:ext cx="96" cy="96"/>
              <a:chOff x="1872" y="3888"/>
              <a:chExt cx="144" cy="144"/>
            </a:xfrm>
          </p:grpSpPr>
          <p:sp>
            <p:nvSpPr>
              <p:cNvPr id="65612" name="Line 20"/>
              <p:cNvSpPr>
                <a:spLocks noChangeShapeType="1"/>
              </p:cNvSpPr>
              <p:nvPr/>
            </p:nvSpPr>
            <p:spPr bwMode="auto">
              <a:xfrm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613" name="Line 21"/>
              <p:cNvSpPr>
                <a:spLocks noChangeShapeType="1"/>
              </p:cNvSpPr>
              <p:nvPr/>
            </p:nvSpPr>
            <p:spPr bwMode="auto">
              <a:xfrm flipH="1"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4272" y="1872"/>
              <a:ext cx="96" cy="96"/>
              <a:chOff x="1872" y="3888"/>
              <a:chExt cx="144" cy="144"/>
            </a:xfrm>
          </p:grpSpPr>
          <p:sp>
            <p:nvSpPr>
              <p:cNvPr id="65610" name="Line 23"/>
              <p:cNvSpPr>
                <a:spLocks noChangeShapeType="1"/>
              </p:cNvSpPr>
              <p:nvPr/>
            </p:nvSpPr>
            <p:spPr bwMode="auto">
              <a:xfrm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611" name="Line 24"/>
              <p:cNvSpPr>
                <a:spLocks noChangeShapeType="1"/>
              </p:cNvSpPr>
              <p:nvPr/>
            </p:nvSpPr>
            <p:spPr bwMode="auto">
              <a:xfrm flipH="1"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4416" y="1440"/>
              <a:ext cx="96" cy="96"/>
              <a:chOff x="1872" y="3888"/>
              <a:chExt cx="144" cy="144"/>
            </a:xfrm>
          </p:grpSpPr>
          <p:sp>
            <p:nvSpPr>
              <p:cNvPr id="65608" name="Line 26"/>
              <p:cNvSpPr>
                <a:spLocks noChangeShapeType="1"/>
              </p:cNvSpPr>
              <p:nvPr/>
            </p:nvSpPr>
            <p:spPr bwMode="auto">
              <a:xfrm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609" name="Line 27"/>
              <p:cNvSpPr>
                <a:spLocks noChangeShapeType="1"/>
              </p:cNvSpPr>
              <p:nvPr/>
            </p:nvSpPr>
            <p:spPr bwMode="auto">
              <a:xfrm flipH="1"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0" name="Group 28"/>
            <p:cNvGrpSpPr>
              <a:grpSpLocks/>
            </p:cNvGrpSpPr>
            <p:nvPr/>
          </p:nvGrpSpPr>
          <p:grpSpPr bwMode="auto">
            <a:xfrm>
              <a:off x="4608" y="1008"/>
              <a:ext cx="96" cy="96"/>
              <a:chOff x="1872" y="3888"/>
              <a:chExt cx="144" cy="144"/>
            </a:xfrm>
          </p:grpSpPr>
          <p:sp>
            <p:nvSpPr>
              <p:cNvPr id="65606" name="Line 29"/>
              <p:cNvSpPr>
                <a:spLocks noChangeShapeType="1"/>
              </p:cNvSpPr>
              <p:nvPr/>
            </p:nvSpPr>
            <p:spPr bwMode="auto">
              <a:xfrm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607" name="Line 30"/>
              <p:cNvSpPr>
                <a:spLocks noChangeShapeType="1"/>
              </p:cNvSpPr>
              <p:nvPr/>
            </p:nvSpPr>
            <p:spPr bwMode="auto">
              <a:xfrm flipH="1"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1" name="Group 31"/>
            <p:cNvGrpSpPr>
              <a:grpSpLocks/>
            </p:cNvGrpSpPr>
            <p:nvPr/>
          </p:nvGrpSpPr>
          <p:grpSpPr bwMode="auto">
            <a:xfrm>
              <a:off x="4464" y="576"/>
              <a:ext cx="96" cy="96"/>
              <a:chOff x="1872" y="3888"/>
              <a:chExt cx="144" cy="144"/>
            </a:xfrm>
          </p:grpSpPr>
          <p:sp>
            <p:nvSpPr>
              <p:cNvPr id="65604" name="Line 32"/>
              <p:cNvSpPr>
                <a:spLocks noChangeShapeType="1"/>
              </p:cNvSpPr>
              <p:nvPr/>
            </p:nvSpPr>
            <p:spPr bwMode="auto">
              <a:xfrm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605" name="Line 33"/>
              <p:cNvSpPr>
                <a:spLocks noChangeShapeType="1"/>
              </p:cNvSpPr>
              <p:nvPr/>
            </p:nvSpPr>
            <p:spPr bwMode="auto">
              <a:xfrm flipH="1"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5815013" y="1085850"/>
            <a:ext cx="1557337" cy="5257800"/>
            <a:chOff x="3681" y="684"/>
            <a:chExt cx="981" cy="3312"/>
          </a:xfrm>
        </p:grpSpPr>
        <p:sp>
          <p:nvSpPr>
            <p:cNvPr id="65587" name="Freeform 35"/>
            <p:cNvSpPr>
              <a:spLocks/>
            </p:cNvSpPr>
            <p:nvPr/>
          </p:nvSpPr>
          <p:spPr bwMode="auto">
            <a:xfrm>
              <a:off x="3681" y="3717"/>
              <a:ext cx="405" cy="279"/>
            </a:xfrm>
            <a:custGeom>
              <a:avLst/>
              <a:gdLst>
                <a:gd name="T0" fmla="*/ 0 w 405"/>
                <a:gd name="T1" fmla="*/ 279 h 279"/>
                <a:gd name="T2" fmla="*/ 405 w 405"/>
                <a:gd name="T3" fmla="*/ 0 h 279"/>
                <a:gd name="T4" fmla="*/ 0 60000 65536"/>
                <a:gd name="T5" fmla="*/ 0 60000 65536"/>
                <a:gd name="T6" fmla="*/ 0 w 405"/>
                <a:gd name="T7" fmla="*/ 0 h 279"/>
                <a:gd name="T8" fmla="*/ 405 w 405"/>
                <a:gd name="T9" fmla="*/ 279 h 27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5" h="279">
                  <a:moveTo>
                    <a:pt x="0" y="279"/>
                  </a:moveTo>
                  <a:lnTo>
                    <a:pt x="405" y="0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88" name="Freeform 36"/>
            <p:cNvSpPr>
              <a:spLocks/>
            </p:cNvSpPr>
            <p:nvPr/>
          </p:nvSpPr>
          <p:spPr bwMode="auto">
            <a:xfrm>
              <a:off x="4032" y="3294"/>
              <a:ext cx="54" cy="288"/>
            </a:xfrm>
            <a:custGeom>
              <a:avLst/>
              <a:gdLst>
                <a:gd name="T0" fmla="*/ 54 w 54"/>
                <a:gd name="T1" fmla="*/ 288 h 288"/>
                <a:gd name="T2" fmla="*/ 0 w 54"/>
                <a:gd name="T3" fmla="*/ 0 h 288"/>
                <a:gd name="T4" fmla="*/ 0 60000 65536"/>
                <a:gd name="T5" fmla="*/ 0 60000 65536"/>
                <a:gd name="T6" fmla="*/ 0 w 54"/>
                <a:gd name="T7" fmla="*/ 0 h 288"/>
                <a:gd name="T8" fmla="*/ 54 w 54"/>
                <a:gd name="T9" fmla="*/ 288 h 2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" h="288">
                  <a:moveTo>
                    <a:pt x="54" y="288"/>
                  </a:move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89" name="Freeform 37"/>
            <p:cNvSpPr>
              <a:spLocks/>
            </p:cNvSpPr>
            <p:nvPr/>
          </p:nvSpPr>
          <p:spPr bwMode="auto">
            <a:xfrm>
              <a:off x="4032" y="2862"/>
              <a:ext cx="216" cy="297"/>
            </a:xfrm>
            <a:custGeom>
              <a:avLst/>
              <a:gdLst>
                <a:gd name="T0" fmla="*/ 0 w 216"/>
                <a:gd name="T1" fmla="*/ 297 h 297"/>
                <a:gd name="T2" fmla="*/ 0 w 216"/>
                <a:gd name="T3" fmla="*/ 270 h 297"/>
                <a:gd name="T4" fmla="*/ 216 w 216"/>
                <a:gd name="T5" fmla="*/ 0 h 297"/>
                <a:gd name="T6" fmla="*/ 0 60000 65536"/>
                <a:gd name="T7" fmla="*/ 0 60000 65536"/>
                <a:gd name="T8" fmla="*/ 0 60000 65536"/>
                <a:gd name="T9" fmla="*/ 0 w 216"/>
                <a:gd name="T10" fmla="*/ 0 h 297"/>
                <a:gd name="T11" fmla="*/ 216 w 216"/>
                <a:gd name="T12" fmla="*/ 297 h 2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97">
                  <a:moveTo>
                    <a:pt x="0" y="297"/>
                  </a:moveTo>
                  <a:lnTo>
                    <a:pt x="0" y="270"/>
                  </a:lnTo>
                  <a:lnTo>
                    <a:pt x="216" y="0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90" name="Freeform 38"/>
            <p:cNvSpPr>
              <a:spLocks/>
            </p:cNvSpPr>
            <p:nvPr/>
          </p:nvSpPr>
          <p:spPr bwMode="auto">
            <a:xfrm>
              <a:off x="4266" y="2421"/>
              <a:ext cx="54" cy="288"/>
            </a:xfrm>
            <a:custGeom>
              <a:avLst/>
              <a:gdLst>
                <a:gd name="T0" fmla="*/ 0 w 54"/>
                <a:gd name="T1" fmla="*/ 288 h 288"/>
                <a:gd name="T2" fmla="*/ 54 w 54"/>
                <a:gd name="T3" fmla="*/ 0 h 288"/>
                <a:gd name="T4" fmla="*/ 0 60000 65536"/>
                <a:gd name="T5" fmla="*/ 0 60000 65536"/>
                <a:gd name="T6" fmla="*/ 0 w 54"/>
                <a:gd name="T7" fmla="*/ 0 h 288"/>
                <a:gd name="T8" fmla="*/ 54 w 54"/>
                <a:gd name="T9" fmla="*/ 288 h 2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" h="288">
                  <a:moveTo>
                    <a:pt x="0" y="288"/>
                  </a:moveTo>
                  <a:lnTo>
                    <a:pt x="54" y="0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91" name="Freeform 39"/>
            <p:cNvSpPr>
              <a:spLocks/>
            </p:cNvSpPr>
            <p:nvPr/>
          </p:nvSpPr>
          <p:spPr bwMode="auto">
            <a:xfrm>
              <a:off x="4320" y="1989"/>
              <a:ext cx="9" cy="288"/>
            </a:xfrm>
            <a:custGeom>
              <a:avLst/>
              <a:gdLst>
                <a:gd name="T0" fmla="*/ 9 w 9"/>
                <a:gd name="T1" fmla="*/ 288 h 288"/>
                <a:gd name="T2" fmla="*/ 0 w 9"/>
                <a:gd name="T3" fmla="*/ 0 h 288"/>
                <a:gd name="T4" fmla="*/ 0 60000 65536"/>
                <a:gd name="T5" fmla="*/ 0 60000 65536"/>
                <a:gd name="T6" fmla="*/ 0 w 9"/>
                <a:gd name="T7" fmla="*/ 0 h 288"/>
                <a:gd name="T8" fmla="*/ 9 w 9"/>
                <a:gd name="T9" fmla="*/ 288 h 2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288">
                  <a:moveTo>
                    <a:pt x="9" y="288"/>
                  </a:move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92" name="Freeform 40"/>
            <p:cNvSpPr>
              <a:spLocks/>
            </p:cNvSpPr>
            <p:nvPr/>
          </p:nvSpPr>
          <p:spPr bwMode="auto">
            <a:xfrm>
              <a:off x="4329" y="1557"/>
              <a:ext cx="135" cy="288"/>
            </a:xfrm>
            <a:custGeom>
              <a:avLst/>
              <a:gdLst>
                <a:gd name="T0" fmla="*/ 0 w 135"/>
                <a:gd name="T1" fmla="*/ 288 h 288"/>
                <a:gd name="T2" fmla="*/ 135 w 135"/>
                <a:gd name="T3" fmla="*/ 0 h 288"/>
                <a:gd name="T4" fmla="*/ 0 60000 65536"/>
                <a:gd name="T5" fmla="*/ 0 60000 65536"/>
                <a:gd name="T6" fmla="*/ 0 w 135"/>
                <a:gd name="T7" fmla="*/ 0 h 288"/>
                <a:gd name="T8" fmla="*/ 135 w 135"/>
                <a:gd name="T9" fmla="*/ 288 h 2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5" h="288">
                  <a:moveTo>
                    <a:pt x="0" y="288"/>
                  </a:moveTo>
                  <a:lnTo>
                    <a:pt x="135" y="0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93" name="Freeform 41"/>
            <p:cNvSpPr>
              <a:spLocks/>
            </p:cNvSpPr>
            <p:nvPr/>
          </p:nvSpPr>
          <p:spPr bwMode="auto">
            <a:xfrm>
              <a:off x="4500" y="1116"/>
              <a:ext cx="153" cy="288"/>
            </a:xfrm>
            <a:custGeom>
              <a:avLst/>
              <a:gdLst>
                <a:gd name="T0" fmla="*/ 0 w 153"/>
                <a:gd name="T1" fmla="*/ 288 h 288"/>
                <a:gd name="T2" fmla="*/ 153 w 153"/>
                <a:gd name="T3" fmla="*/ 0 h 288"/>
                <a:gd name="T4" fmla="*/ 0 60000 65536"/>
                <a:gd name="T5" fmla="*/ 0 60000 65536"/>
                <a:gd name="T6" fmla="*/ 0 w 153"/>
                <a:gd name="T7" fmla="*/ 0 h 288"/>
                <a:gd name="T8" fmla="*/ 153 w 153"/>
                <a:gd name="T9" fmla="*/ 288 h 2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3" h="288">
                  <a:moveTo>
                    <a:pt x="0" y="288"/>
                  </a:moveTo>
                  <a:lnTo>
                    <a:pt x="153" y="0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94" name="Freeform 42"/>
            <p:cNvSpPr>
              <a:spLocks/>
            </p:cNvSpPr>
            <p:nvPr/>
          </p:nvSpPr>
          <p:spPr bwMode="auto">
            <a:xfrm>
              <a:off x="4518" y="684"/>
              <a:ext cx="144" cy="324"/>
            </a:xfrm>
            <a:custGeom>
              <a:avLst/>
              <a:gdLst>
                <a:gd name="T0" fmla="*/ 144 w 144"/>
                <a:gd name="T1" fmla="*/ 324 h 324"/>
                <a:gd name="T2" fmla="*/ 0 w 144"/>
                <a:gd name="T3" fmla="*/ 0 h 324"/>
                <a:gd name="T4" fmla="*/ 0 60000 65536"/>
                <a:gd name="T5" fmla="*/ 0 60000 65536"/>
                <a:gd name="T6" fmla="*/ 0 w 144"/>
                <a:gd name="T7" fmla="*/ 0 h 324"/>
                <a:gd name="T8" fmla="*/ 144 w 144"/>
                <a:gd name="T9" fmla="*/ 324 h 3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4" h="324">
                  <a:moveTo>
                    <a:pt x="144" y="324"/>
                  </a:move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" name="Group 43"/>
          <p:cNvGrpSpPr>
            <a:grpSpLocks/>
          </p:cNvGrpSpPr>
          <p:nvPr/>
        </p:nvGrpSpPr>
        <p:grpSpPr bwMode="auto">
          <a:xfrm>
            <a:off x="5436096" y="908720"/>
            <a:ext cx="1524000" cy="5638800"/>
            <a:chOff x="3408" y="576"/>
            <a:chExt cx="960" cy="3552"/>
          </a:xfrm>
        </p:grpSpPr>
        <p:grpSp>
          <p:nvGrpSpPr>
            <p:cNvPr id="14" name="Group 44"/>
            <p:cNvGrpSpPr>
              <a:grpSpLocks/>
            </p:cNvGrpSpPr>
            <p:nvPr/>
          </p:nvGrpSpPr>
          <p:grpSpPr bwMode="auto">
            <a:xfrm>
              <a:off x="3408" y="4032"/>
              <a:ext cx="96" cy="96"/>
              <a:chOff x="1872" y="3888"/>
              <a:chExt cx="144" cy="144"/>
            </a:xfrm>
          </p:grpSpPr>
          <p:sp>
            <p:nvSpPr>
              <p:cNvPr id="65585" name="Line 45"/>
              <p:cNvSpPr>
                <a:spLocks noChangeShapeType="1"/>
              </p:cNvSpPr>
              <p:nvPr/>
            </p:nvSpPr>
            <p:spPr bwMode="auto">
              <a:xfrm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586" name="Line 46"/>
              <p:cNvSpPr>
                <a:spLocks noChangeShapeType="1"/>
              </p:cNvSpPr>
              <p:nvPr/>
            </p:nvSpPr>
            <p:spPr bwMode="auto">
              <a:xfrm flipH="1"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5" name="Group 47"/>
            <p:cNvGrpSpPr>
              <a:grpSpLocks/>
            </p:cNvGrpSpPr>
            <p:nvPr/>
          </p:nvGrpSpPr>
          <p:grpSpPr bwMode="auto">
            <a:xfrm>
              <a:off x="3888" y="3600"/>
              <a:ext cx="96" cy="96"/>
              <a:chOff x="1872" y="3888"/>
              <a:chExt cx="144" cy="144"/>
            </a:xfrm>
          </p:grpSpPr>
          <p:sp>
            <p:nvSpPr>
              <p:cNvPr id="65583" name="Line 48"/>
              <p:cNvSpPr>
                <a:spLocks noChangeShapeType="1"/>
              </p:cNvSpPr>
              <p:nvPr/>
            </p:nvSpPr>
            <p:spPr bwMode="auto">
              <a:xfrm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584" name="Line 49"/>
              <p:cNvSpPr>
                <a:spLocks noChangeShapeType="1"/>
              </p:cNvSpPr>
              <p:nvPr/>
            </p:nvSpPr>
            <p:spPr bwMode="auto">
              <a:xfrm flipH="1"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6" name="Group 50"/>
            <p:cNvGrpSpPr>
              <a:grpSpLocks/>
            </p:cNvGrpSpPr>
            <p:nvPr/>
          </p:nvGrpSpPr>
          <p:grpSpPr bwMode="auto">
            <a:xfrm>
              <a:off x="3552" y="3168"/>
              <a:ext cx="96" cy="96"/>
              <a:chOff x="1872" y="3888"/>
              <a:chExt cx="144" cy="144"/>
            </a:xfrm>
          </p:grpSpPr>
          <p:sp>
            <p:nvSpPr>
              <p:cNvPr id="65581" name="Line 51"/>
              <p:cNvSpPr>
                <a:spLocks noChangeShapeType="1"/>
              </p:cNvSpPr>
              <p:nvPr/>
            </p:nvSpPr>
            <p:spPr bwMode="auto">
              <a:xfrm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582" name="Line 52"/>
              <p:cNvSpPr>
                <a:spLocks noChangeShapeType="1"/>
              </p:cNvSpPr>
              <p:nvPr/>
            </p:nvSpPr>
            <p:spPr bwMode="auto">
              <a:xfrm flipH="1"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7" name="Group 53"/>
            <p:cNvGrpSpPr>
              <a:grpSpLocks/>
            </p:cNvGrpSpPr>
            <p:nvPr/>
          </p:nvGrpSpPr>
          <p:grpSpPr bwMode="auto">
            <a:xfrm>
              <a:off x="4080" y="2736"/>
              <a:ext cx="96" cy="96"/>
              <a:chOff x="1872" y="3888"/>
              <a:chExt cx="144" cy="144"/>
            </a:xfrm>
          </p:grpSpPr>
          <p:sp>
            <p:nvSpPr>
              <p:cNvPr id="65579" name="Line 54"/>
              <p:cNvSpPr>
                <a:spLocks noChangeShapeType="1"/>
              </p:cNvSpPr>
              <p:nvPr/>
            </p:nvSpPr>
            <p:spPr bwMode="auto">
              <a:xfrm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580" name="Line 55"/>
              <p:cNvSpPr>
                <a:spLocks noChangeShapeType="1"/>
              </p:cNvSpPr>
              <p:nvPr/>
            </p:nvSpPr>
            <p:spPr bwMode="auto">
              <a:xfrm flipH="1"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8" name="Group 56"/>
            <p:cNvGrpSpPr>
              <a:grpSpLocks/>
            </p:cNvGrpSpPr>
            <p:nvPr/>
          </p:nvGrpSpPr>
          <p:grpSpPr bwMode="auto">
            <a:xfrm>
              <a:off x="3936" y="2304"/>
              <a:ext cx="96" cy="96"/>
              <a:chOff x="1872" y="3888"/>
              <a:chExt cx="144" cy="144"/>
            </a:xfrm>
          </p:grpSpPr>
          <p:sp>
            <p:nvSpPr>
              <p:cNvPr id="65577" name="Line 57"/>
              <p:cNvSpPr>
                <a:spLocks noChangeShapeType="1"/>
              </p:cNvSpPr>
              <p:nvPr/>
            </p:nvSpPr>
            <p:spPr bwMode="auto">
              <a:xfrm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578" name="Line 58"/>
              <p:cNvSpPr>
                <a:spLocks noChangeShapeType="1"/>
              </p:cNvSpPr>
              <p:nvPr/>
            </p:nvSpPr>
            <p:spPr bwMode="auto">
              <a:xfrm flipH="1"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9" name="Group 59"/>
            <p:cNvGrpSpPr>
              <a:grpSpLocks/>
            </p:cNvGrpSpPr>
            <p:nvPr/>
          </p:nvGrpSpPr>
          <p:grpSpPr bwMode="auto">
            <a:xfrm>
              <a:off x="4128" y="1872"/>
              <a:ext cx="96" cy="96"/>
              <a:chOff x="1872" y="3888"/>
              <a:chExt cx="144" cy="144"/>
            </a:xfrm>
          </p:grpSpPr>
          <p:sp>
            <p:nvSpPr>
              <p:cNvPr id="65575" name="Line 60"/>
              <p:cNvSpPr>
                <a:spLocks noChangeShapeType="1"/>
              </p:cNvSpPr>
              <p:nvPr/>
            </p:nvSpPr>
            <p:spPr bwMode="auto">
              <a:xfrm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576" name="Line 61"/>
              <p:cNvSpPr>
                <a:spLocks noChangeShapeType="1"/>
              </p:cNvSpPr>
              <p:nvPr/>
            </p:nvSpPr>
            <p:spPr bwMode="auto">
              <a:xfrm flipH="1"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0" name="Group 62"/>
            <p:cNvGrpSpPr>
              <a:grpSpLocks/>
            </p:cNvGrpSpPr>
            <p:nvPr/>
          </p:nvGrpSpPr>
          <p:grpSpPr bwMode="auto">
            <a:xfrm>
              <a:off x="4272" y="1440"/>
              <a:ext cx="96" cy="96"/>
              <a:chOff x="1872" y="3888"/>
              <a:chExt cx="144" cy="144"/>
            </a:xfrm>
          </p:grpSpPr>
          <p:sp>
            <p:nvSpPr>
              <p:cNvPr id="65573" name="Line 63"/>
              <p:cNvSpPr>
                <a:spLocks noChangeShapeType="1"/>
              </p:cNvSpPr>
              <p:nvPr/>
            </p:nvSpPr>
            <p:spPr bwMode="auto">
              <a:xfrm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574" name="Line 64"/>
              <p:cNvSpPr>
                <a:spLocks noChangeShapeType="1"/>
              </p:cNvSpPr>
              <p:nvPr/>
            </p:nvSpPr>
            <p:spPr bwMode="auto">
              <a:xfrm flipH="1"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1" name="Group 65"/>
            <p:cNvGrpSpPr>
              <a:grpSpLocks/>
            </p:cNvGrpSpPr>
            <p:nvPr/>
          </p:nvGrpSpPr>
          <p:grpSpPr bwMode="auto">
            <a:xfrm>
              <a:off x="4176" y="1008"/>
              <a:ext cx="96" cy="96"/>
              <a:chOff x="1872" y="3888"/>
              <a:chExt cx="144" cy="144"/>
            </a:xfrm>
          </p:grpSpPr>
          <p:sp>
            <p:nvSpPr>
              <p:cNvPr id="65571" name="Line 66"/>
              <p:cNvSpPr>
                <a:spLocks noChangeShapeType="1"/>
              </p:cNvSpPr>
              <p:nvPr/>
            </p:nvSpPr>
            <p:spPr bwMode="auto">
              <a:xfrm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572" name="Line 67"/>
              <p:cNvSpPr>
                <a:spLocks noChangeShapeType="1"/>
              </p:cNvSpPr>
              <p:nvPr/>
            </p:nvSpPr>
            <p:spPr bwMode="auto">
              <a:xfrm flipH="1"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2" name="Group 68"/>
            <p:cNvGrpSpPr>
              <a:grpSpLocks/>
            </p:cNvGrpSpPr>
            <p:nvPr/>
          </p:nvGrpSpPr>
          <p:grpSpPr bwMode="auto">
            <a:xfrm>
              <a:off x="4272" y="576"/>
              <a:ext cx="96" cy="96"/>
              <a:chOff x="1872" y="3888"/>
              <a:chExt cx="144" cy="144"/>
            </a:xfrm>
          </p:grpSpPr>
          <p:sp>
            <p:nvSpPr>
              <p:cNvPr id="65569" name="Line 69"/>
              <p:cNvSpPr>
                <a:spLocks noChangeShapeType="1"/>
              </p:cNvSpPr>
              <p:nvPr/>
            </p:nvSpPr>
            <p:spPr bwMode="auto">
              <a:xfrm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570" name="Line 70"/>
              <p:cNvSpPr>
                <a:spLocks noChangeShapeType="1"/>
              </p:cNvSpPr>
              <p:nvPr/>
            </p:nvSpPr>
            <p:spPr bwMode="auto">
              <a:xfrm flipH="1">
                <a:off x="1872" y="388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23" name="Group 71"/>
          <p:cNvGrpSpPr>
            <a:grpSpLocks/>
          </p:cNvGrpSpPr>
          <p:nvPr/>
        </p:nvGrpSpPr>
        <p:grpSpPr bwMode="auto">
          <a:xfrm>
            <a:off x="5500688" y="1071563"/>
            <a:ext cx="1371600" cy="5343525"/>
            <a:chOff x="3465" y="675"/>
            <a:chExt cx="864" cy="3366"/>
          </a:xfrm>
        </p:grpSpPr>
        <p:sp>
          <p:nvSpPr>
            <p:cNvPr id="65552" name="Freeform 72"/>
            <p:cNvSpPr>
              <a:spLocks/>
            </p:cNvSpPr>
            <p:nvPr/>
          </p:nvSpPr>
          <p:spPr bwMode="auto">
            <a:xfrm>
              <a:off x="3465" y="3690"/>
              <a:ext cx="468" cy="351"/>
            </a:xfrm>
            <a:custGeom>
              <a:avLst/>
              <a:gdLst>
                <a:gd name="T0" fmla="*/ 0 w 468"/>
                <a:gd name="T1" fmla="*/ 351 h 351"/>
                <a:gd name="T2" fmla="*/ 468 w 468"/>
                <a:gd name="T3" fmla="*/ 0 h 351"/>
                <a:gd name="T4" fmla="*/ 0 60000 65536"/>
                <a:gd name="T5" fmla="*/ 0 60000 65536"/>
                <a:gd name="T6" fmla="*/ 0 w 468"/>
                <a:gd name="T7" fmla="*/ 0 h 351"/>
                <a:gd name="T8" fmla="*/ 468 w 468"/>
                <a:gd name="T9" fmla="*/ 351 h 3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8" h="351">
                  <a:moveTo>
                    <a:pt x="0" y="351"/>
                  </a:moveTo>
                  <a:lnTo>
                    <a:pt x="468" y="0"/>
                  </a:lnTo>
                </a:path>
              </a:pathLst>
            </a:custGeom>
            <a:noFill/>
            <a:ln w="381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53" name="Freeform 73"/>
            <p:cNvSpPr>
              <a:spLocks/>
            </p:cNvSpPr>
            <p:nvPr/>
          </p:nvSpPr>
          <p:spPr bwMode="auto">
            <a:xfrm>
              <a:off x="3609" y="3258"/>
              <a:ext cx="333" cy="333"/>
            </a:xfrm>
            <a:custGeom>
              <a:avLst/>
              <a:gdLst>
                <a:gd name="T0" fmla="*/ 333 w 333"/>
                <a:gd name="T1" fmla="*/ 333 h 333"/>
                <a:gd name="T2" fmla="*/ 0 w 333"/>
                <a:gd name="T3" fmla="*/ 0 h 333"/>
                <a:gd name="T4" fmla="*/ 0 60000 65536"/>
                <a:gd name="T5" fmla="*/ 0 60000 65536"/>
                <a:gd name="T6" fmla="*/ 0 w 333"/>
                <a:gd name="T7" fmla="*/ 0 h 333"/>
                <a:gd name="T8" fmla="*/ 333 w 333"/>
                <a:gd name="T9" fmla="*/ 333 h 33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3" h="333">
                  <a:moveTo>
                    <a:pt x="333" y="333"/>
                  </a:move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54" name="Freeform 74"/>
            <p:cNvSpPr>
              <a:spLocks/>
            </p:cNvSpPr>
            <p:nvPr/>
          </p:nvSpPr>
          <p:spPr bwMode="auto">
            <a:xfrm>
              <a:off x="3654" y="2844"/>
              <a:ext cx="459" cy="306"/>
            </a:xfrm>
            <a:custGeom>
              <a:avLst/>
              <a:gdLst>
                <a:gd name="T0" fmla="*/ 459 w 459"/>
                <a:gd name="T1" fmla="*/ 0 h 306"/>
                <a:gd name="T2" fmla="*/ 0 w 459"/>
                <a:gd name="T3" fmla="*/ 306 h 306"/>
                <a:gd name="T4" fmla="*/ 0 w 459"/>
                <a:gd name="T5" fmla="*/ 306 h 306"/>
                <a:gd name="T6" fmla="*/ 0 60000 65536"/>
                <a:gd name="T7" fmla="*/ 0 60000 65536"/>
                <a:gd name="T8" fmla="*/ 0 60000 65536"/>
                <a:gd name="T9" fmla="*/ 0 w 459"/>
                <a:gd name="T10" fmla="*/ 0 h 306"/>
                <a:gd name="T11" fmla="*/ 459 w 459"/>
                <a:gd name="T12" fmla="*/ 306 h 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9" h="306">
                  <a:moveTo>
                    <a:pt x="459" y="0"/>
                  </a:moveTo>
                  <a:lnTo>
                    <a:pt x="0" y="306"/>
                  </a:lnTo>
                </a:path>
              </a:pathLst>
            </a:custGeom>
            <a:noFill/>
            <a:ln w="381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55" name="Freeform 75"/>
            <p:cNvSpPr>
              <a:spLocks/>
            </p:cNvSpPr>
            <p:nvPr/>
          </p:nvSpPr>
          <p:spPr bwMode="auto">
            <a:xfrm>
              <a:off x="3987" y="2430"/>
              <a:ext cx="144" cy="288"/>
            </a:xfrm>
            <a:custGeom>
              <a:avLst/>
              <a:gdLst>
                <a:gd name="T0" fmla="*/ 144 w 144"/>
                <a:gd name="T1" fmla="*/ 288 h 288"/>
                <a:gd name="T2" fmla="*/ 0 w 144"/>
                <a:gd name="T3" fmla="*/ 0 h 288"/>
                <a:gd name="T4" fmla="*/ 0 60000 65536"/>
                <a:gd name="T5" fmla="*/ 0 60000 65536"/>
                <a:gd name="T6" fmla="*/ 0 w 144"/>
                <a:gd name="T7" fmla="*/ 0 h 288"/>
                <a:gd name="T8" fmla="*/ 144 w 144"/>
                <a:gd name="T9" fmla="*/ 288 h 2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4" h="288">
                  <a:moveTo>
                    <a:pt x="144" y="288"/>
                  </a:move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56" name="Freeform 76"/>
            <p:cNvSpPr>
              <a:spLocks/>
            </p:cNvSpPr>
            <p:nvPr/>
          </p:nvSpPr>
          <p:spPr bwMode="auto">
            <a:xfrm>
              <a:off x="3978" y="1980"/>
              <a:ext cx="207" cy="315"/>
            </a:xfrm>
            <a:custGeom>
              <a:avLst/>
              <a:gdLst>
                <a:gd name="T0" fmla="*/ 0 w 207"/>
                <a:gd name="T1" fmla="*/ 315 h 315"/>
                <a:gd name="T2" fmla="*/ 207 w 207"/>
                <a:gd name="T3" fmla="*/ 0 h 315"/>
                <a:gd name="T4" fmla="*/ 0 60000 65536"/>
                <a:gd name="T5" fmla="*/ 0 60000 65536"/>
                <a:gd name="T6" fmla="*/ 0 w 207"/>
                <a:gd name="T7" fmla="*/ 0 h 315"/>
                <a:gd name="T8" fmla="*/ 207 w 207"/>
                <a:gd name="T9" fmla="*/ 315 h 3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7" h="315">
                  <a:moveTo>
                    <a:pt x="0" y="315"/>
                  </a:moveTo>
                  <a:lnTo>
                    <a:pt x="207" y="0"/>
                  </a:lnTo>
                </a:path>
              </a:pathLst>
            </a:custGeom>
            <a:noFill/>
            <a:ln w="381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57" name="Freeform 77"/>
            <p:cNvSpPr>
              <a:spLocks/>
            </p:cNvSpPr>
            <p:nvPr/>
          </p:nvSpPr>
          <p:spPr bwMode="auto">
            <a:xfrm>
              <a:off x="4176" y="1539"/>
              <a:ext cx="153" cy="306"/>
            </a:xfrm>
            <a:custGeom>
              <a:avLst/>
              <a:gdLst>
                <a:gd name="T0" fmla="*/ 9 w 153"/>
                <a:gd name="T1" fmla="*/ 306 h 306"/>
                <a:gd name="T2" fmla="*/ 0 w 153"/>
                <a:gd name="T3" fmla="*/ 306 h 306"/>
                <a:gd name="T4" fmla="*/ 153 w 153"/>
                <a:gd name="T5" fmla="*/ 0 h 306"/>
                <a:gd name="T6" fmla="*/ 0 60000 65536"/>
                <a:gd name="T7" fmla="*/ 0 60000 65536"/>
                <a:gd name="T8" fmla="*/ 0 60000 65536"/>
                <a:gd name="T9" fmla="*/ 0 w 153"/>
                <a:gd name="T10" fmla="*/ 0 h 306"/>
                <a:gd name="T11" fmla="*/ 153 w 153"/>
                <a:gd name="T12" fmla="*/ 306 h 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306">
                  <a:moveTo>
                    <a:pt x="9" y="306"/>
                  </a:moveTo>
                  <a:lnTo>
                    <a:pt x="0" y="306"/>
                  </a:lnTo>
                  <a:lnTo>
                    <a:pt x="153" y="0"/>
                  </a:lnTo>
                </a:path>
              </a:pathLst>
            </a:custGeom>
            <a:noFill/>
            <a:ln w="381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58" name="Freeform 78"/>
            <p:cNvSpPr>
              <a:spLocks/>
            </p:cNvSpPr>
            <p:nvPr/>
          </p:nvSpPr>
          <p:spPr bwMode="auto">
            <a:xfrm>
              <a:off x="4230" y="1125"/>
              <a:ext cx="90" cy="279"/>
            </a:xfrm>
            <a:custGeom>
              <a:avLst/>
              <a:gdLst>
                <a:gd name="T0" fmla="*/ 90 w 90"/>
                <a:gd name="T1" fmla="*/ 279 h 279"/>
                <a:gd name="T2" fmla="*/ 0 w 90"/>
                <a:gd name="T3" fmla="*/ 0 h 279"/>
                <a:gd name="T4" fmla="*/ 0 60000 65536"/>
                <a:gd name="T5" fmla="*/ 0 60000 65536"/>
                <a:gd name="T6" fmla="*/ 0 w 90"/>
                <a:gd name="T7" fmla="*/ 0 h 279"/>
                <a:gd name="T8" fmla="*/ 90 w 90"/>
                <a:gd name="T9" fmla="*/ 279 h 27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0" h="279">
                  <a:moveTo>
                    <a:pt x="90" y="279"/>
                  </a:move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59" name="Freeform 79"/>
            <p:cNvSpPr>
              <a:spLocks/>
            </p:cNvSpPr>
            <p:nvPr/>
          </p:nvSpPr>
          <p:spPr bwMode="auto">
            <a:xfrm>
              <a:off x="4221" y="675"/>
              <a:ext cx="81" cy="324"/>
            </a:xfrm>
            <a:custGeom>
              <a:avLst/>
              <a:gdLst>
                <a:gd name="T0" fmla="*/ 0 w 81"/>
                <a:gd name="T1" fmla="*/ 324 h 324"/>
                <a:gd name="T2" fmla="*/ 81 w 81"/>
                <a:gd name="T3" fmla="*/ 0 h 324"/>
                <a:gd name="T4" fmla="*/ 0 60000 65536"/>
                <a:gd name="T5" fmla="*/ 0 60000 65536"/>
                <a:gd name="T6" fmla="*/ 0 w 81"/>
                <a:gd name="T7" fmla="*/ 0 h 324"/>
                <a:gd name="T8" fmla="*/ 81 w 81"/>
                <a:gd name="T9" fmla="*/ 324 h 3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1" h="324">
                  <a:moveTo>
                    <a:pt x="0" y="324"/>
                  </a:moveTo>
                  <a:lnTo>
                    <a:pt x="81" y="0"/>
                  </a:lnTo>
                </a:path>
              </a:pathLst>
            </a:custGeom>
            <a:noFill/>
            <a:ln w="381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95664" name="Text Box 80"/>
          <p:cNvSpPr txBox="1">
            <a:spLocks noChangeArrowheads="1"/>
          </p:cNvSpPr>
          <p:nvPr/>
        </p:nvSpPr>
        <p:spPr bwMode="auto">
          <a:xfrm>
            <a:off x="123825" y="1371600"/>
            <a:ext cx="25908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2400" b="1">
                <a:solidFill>
                  <a:srgbClr val="FF9933"/>
                </a:solidFill>
              </a:rPr>
              <a:t>Faible écart entre T et T</a:t>
            </a:r>
            <a:r>
              <a:rPr lang="fr-FR" sz="2400" b="1" baseline="-25000">
                <a:solidFill>
                  <a:srgbClr val="FF9933"/>
                </a:solidFill>
              </a:rPr>
              <a:t>m</a:t>
            </a:r>
            <a:r>
              <a:rPr lang="fr-FR" sz="2400" b="1">
                <a:solidFill>
                  <a:srgbClr val="FF9933"/>
                </a:solidFill>
              </a:rPr>
              <a:t>:</a:t>
            </a:r>
          </a:p>
        </p:txBody>
      </p:sp>
      <p:sp>
        <p:nvSpPr>
          <p:cNvPr id="195665" name="Text Box 81"/>
          <p:cNvSpPr txBox="1">
            <a:spLocks noChangeArrowheads="1"/>
          </p:cNvSpPr>
          <p:nvPr/>
        </p:nvSpPr>
        <p:spPr bwMode="auto">
          <a:xfrm>
            <a:off x="352425" y="2514600"/>
            <a:ext cx="2490788" cy="11906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3600" b="1" dirty="0">
                <a:solidFill>
                  <a:schemeClr val="tx1"/>
                </a:solidFill>
                <a:latin typeface="Times New Roman" pitchFamily="18" charset="0"/>
              </a:rPr>
              <a:t>AIR HUMIDE:</a:t>
            </a:r>
          </a:p>
        </p:txBody>
      </p:sp>
      <p:grpSp>
        <p:nvGrpSpPr>
          <p:cNvPr id="24" name="Group 82"/>
          <p:cNvGrpSpPr>
            <a:grpSpLocks/>
          </p:cNvGrpSpPr>
          <p:nvPr/>
        </p:nvGrpSpPr>
        <p:grpSpPr bwMode="auto">
          <a:xfrm>
            <a:off x="0" y="3781425"/>
            <a:ext cx="3059113" cy="1371600"/>
            <a:chOff x="96" y="2400"/>
            <a:chExt cx="1776" cy="864"/>
          </a:xfrm>
        </p:grpSpPr>
        <p:sp>
          <p:nvSpPr>
            <p:cNvPr id="65550" name="Oval 83"/>
            <p:cNvSpPr>
              <a:spLocks noChangeArrowheads="1"/>
            </p:cNvSpPr>
            <p:nvPr/>
          </p:nvSpPr>
          <p:spPr bwMode="auto">
            <a:xfrm>
              <a:off x="96" y="2400"/>
              <a:ext cx="1776" cy="86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777777"/>
                </a:gs>
              </a:gsLst>
              <a:lin ang="54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551" name="Text Box 84"/>
            <p:cNvSpPr txBox="1">
              <a:spLocks noChangeArrowheads="1"/>
            </p:cNvSpPr>
            <p:nvPr/>
          </p:nvSpPr>
          <p:spPr bwMode="auto">
            <a:xfrm>
              <a:off x="144" y="2640"/>
              <a:ext cx="1632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FR" sz="3200" b="1">
                  <a:solidFill>
                    <a:srgbClr val="FFFF99"/>
                  </a:solidFill>
                </a:rPr>
                <a:t> ciel chargé,</a:t>
              </a:r>
            </a:p>
          </p:txBody>
        </p:sp>
      </p:grpSp>
      <p:sp>
        <p:nvSpPr>
          <p:cNvPr id="195669" name="Text Box 85"/>
          <p:cNvSpPr txBox="1">
            <a:spLocks noChangeArrowheads="1"/>
          </p:cNvSpPr>
          <p:nvPr/>
        </p:nvSpPr>
        <p:spPr bwMode="auto">
          <a:xfrm>
            <a:off x="76200" y="5486400"/>
            <a:ext cx="2743200" cy="641350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3600" b="1">
                <a:solidFill>
                  <a:srgbClr val="000000"/>
                </a:solidFill>
                <a:latin typeface="Times New Roman" pitchFamily="18" charset="0"/>
              </a:rPr>
              <a:t>plafond bas.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95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5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5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 autoUpdateAnimBg="0"/>
      <p:bldP spid="195587" grpId="0" animBg="1"/>
      <p:bldP spid="195589" grpId="0" animBg="1"/>
      <p:bldP spid="195664" grpId="0" autoUpdateAnimBg="0"/>
      <p:bldP spid="195665" grpId="0" animBg="1" autoUpdateAnimBg="0"/>
      <p:bldP spid="195669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91264" cy="504056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chemeClr val="accent6">
                    <a:lumMod val="75000"/>
                  </a:schemeClr>
                </a:solidFill>
              </a:rPr>
              <a:t>Sondage samedi 12 mai 2018 17h Lyon</a:t>
            </a:r>
            <a:endParaRPr lang="fr-F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2" name="Picture 4" descr="http://www.meteociel.fr/modeles/sondagewrf/sondagearpegefr_4.83308_45.7595_3_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93781"/>
            <a:ext cx="4392488" cy="550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07504" y="2924944"/>
            <a:ext cx="2520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Temperature</a:t>
            </a:r>
            <a:r>
              <a:rPr lang="fr-FR" dirty="0"/>
              <a:t> </a:t>
            </a:r>
            <a:r>
              <a:rPr lang="fr-FR" dirty="0" smtClean="0"/>
              <a:t>prévue : 23°C</a:t>
            </a:r>
          </a:p>
          <a:p>
            <a:endParaRPr lang="fr-FR" dirty="0"/>
          </a:p>
          <a:p>
            <a:r>
              <a:rPr lang="fr-FR" dirty="0" smtClean="0"/>
              <a:t>à 3000m : 1°C</a:t>
            </a:r>
          </a:p>
          <a:p>
            <a:endParaRPr lang="fr-FR" dirty="0"/>
          </a:p>
          <a:p>
            <a:r>
              <a:rPr lang="fr-FR" dirty="0" smtClean="0"/>
              <a:t>Cirrus épais</a:t>
            </a:r>
          </a:p>
          <a:p>
            <a:endParaRPr lang="fr-FR" dirty="0"/>
          </a:p>
          <a:p>
            <a:r>
              <a:rPr lang="fr-FR" dirty="0" smtClean="0"/>
              <a:t>Masse d’air très sèche en-dessous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0635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</a:rPr>
              <a:t>Photo satellite samedi 12 mai 2018 17h</a:t>
            </a:r>
            <a:endParaRPr lang="fr-FR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291" y="1600200"/>
            <a:ext cx="48034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689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1264" cy="70609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accent6">
                    <a:lumMod val="75000"/>
                  </a:schemeClr>
                </a:solidFill>
              </a:rPr>
              <a:t>Sondage Dimanche 13 mai 2018 14h Lyon</a:t>
            </a:r>
            <a:endParaRPr lang="fr-F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653" y="908720"/>
            <a:ext cx="453572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-1844" y="2420888"/>
            <a:ext cx="284238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Temperature</a:t>
            </a:r>
            <a:r>
              <a:rPr lang="fr-FR" dirty="0" smtClean="0"/>
              <a:t> prévue: 9°C</a:t>
            </a:r>
          </a:p>
          <a:p>
            <a:endParaRPr lang="fr-FR" sz="800" dirty="0"/>
          </a:p>
          <a:p>
            <a:r>
              <a:rPr lang="fr-FR" dirty="0" smtClean="0"/>
              <a:t>À 3000 m: - 3°C</a:t>
            </a:r>
          </a:p>
          <a:p>
            <a:endParaRPr lang="fr-FR" sz="3200" dirty="0"/>
          </a:p>
          <a:p>
            <a:r>
              <a:rPr lang="fr-FR" dirty="0" smtClean="0"/>
              <a:t>Température la veille: 25°C</a:t>
            </a:r>
          </a:p>
          <a:p>
            <a:endParaRPr lang="fr-FR" sz="800" dirty="0"/>
          </a:p>
          <a:p>
            <a:r>
              <a:rPr lang="fr-FR" dirty="0" smtClean="0"/>
              <a:t>à 3000 m : 1°C</a:t>
            </a:r>
          </a:p>
          <a:p>
            <a:endParaRPr lang="fr-FR" sz="3200" dirty="0"/>
          </a:p>
          <a:p>
            <a:r>
              <a:rPr lang="fr-FR" dirty="0"/>
              <a:t>toute la journée </a:t>
            </a:r>
            <a:r>
              <a:rPr lang="fr-FR" dirty="0" smtClean="0"/>
              <a:t>il a plu ,  forcément ça nous a déplu.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4998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02630"/>
            <a:ext cx="8435280" cy="994122"/>
          </a:xfrm>
        </p:spPr>
        <p:txBody>
          <a:bodyPr>
            <a:normAutofit/>
          </a:bodyPr>
          <a:lstStyle/>
          <a:p>
            <a:r>
              <a:rPr lang="fr-FR" b="1" dirty="0" err="1">
                <a:solidFill>
                  <a:schemeClr val="accent6">
                    <a:lumMod val="75000"/>
                  </a:schemeClr>
                </a:solidFill>
              </a:rPr>
              <a:t>Emagramme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Lyon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23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Mai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2018 14h</a:t>
            </a:r>
            <a:endParaRPr lang="fr-FR" dirty="0"/>
          </a:p>
        </p:txBody>
      </p:sp>
      <p:pic>
        <p:nvPicPr>
          <p:cNvPr id="1026" name="Picture 2" descr="C:\Users\Jean-Luc\Desktop\sondagegfs_Lyon_Mercredi23Mai2018_14hB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2750"/>
            <a:ext cx="6421518" cy="55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0406" y="1916832"/>
            <a:ext cx="199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Température au sol</a:t>
            </a:r>
          </a:p>
          <a:p>
            <a:r>
              <a:rPr lang="fr-FR" dirty="0" smtClean="0"/>
              <a:t>              23°C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9365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Et le résultat: impacts de foudre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07504" y="1988840"/>
            <a:ext cx="1619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23 Mai 2018</a:t>
            </a:r>
          </a:p>
          <a:p>
            <a:r>
              <a:rPr lang="fr-FR" dirty="0" smtClean="0"/>
              <a:t>      à 15h50</a:t>
            </a:r>
            <a:endParaRPr lang="fr-FR" dirty="0"/>
          </a:p>
        </p:txBody>
      </p:sp>
      <p:pic>
        <p:nvPicPr>
          <p:cNvPr id="2051" name="Picture 3" descr="C:\Users\Jean-Luc\Desktop\ImpactFoudreMercredi123Mai2018_15h50b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224" y="1196752"/>
            <a:ext cx="528509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156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260350"/>
            <a:ext cx="9144000" cy="647700"/>
          </a:xfrm>
        </p:spPr>
        <p:txBody>
          <a:bodyPr/>
          <a:lstStyle/>
          <a:p>
            <a:pPr eaLnBrk="1" hangingPunct="1"/>
            <a:r>
              <a:rPr lang="fr-FR" sz="3200" b="1" smtClean="0">
                <a:solidFill>
                  <a:srgbClr val="FF9933"/>
                </a:solidFill>
                <a:latin typeface="Comic Sans MS" pitchFamily="66" charset="0"/>
              </a:rPr>
              <a:t>Atmosphère trop humide sous l’inversion</a:t>
            </a:r>
            <a:endParaRPr lang="fr-FR" sz="3200" b="1" dirty="0" smtClean="0">
              <a:solidFill>
                <a:srgbClr val="FF9933"/>
              </a:solidFill>
              <a:latin typeface="Comic Sans MS" pitchFamily="66" charset="0"/>
            </a:endParaRPr>
          </a:p>
        </p:txBody>
      </p:sp>
      <p:sp>
        <p:nvSpPr>
          <p:cNvPr id="3676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44675"/>
            <a:ext cx="3059113" cy="4114800"/>
          </a:xfrm>
        </p:spPr>
        <p:txBody>
          <a:bodyPr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fr-FR" sz="2000" b="1" dirty="0" smtClean="0">
                <a:solidFill>
                  <a:srgbClr val="FF9933"/>
                </a:solidFill>
                <a:latin typeface="Comic Sans MS" pitchFamily="66" charset="0"/>
              </a:rPr>
              <a:t>Si la différence entre T et Tm est trop faible dans les couches situées au-dessous de l’inversion d’altitude, il peut y avoir des...</a:t>
            </a:r>
          </a:p>
          <a:p>
            <a:pPr eaLnBrk="1" hangingPunct="1"/>
            <a:endParaRPr lang="fr-FR" sz="2800" dirty="0" smtClean="0"/>
          </a:p>
        </p:txBody>
      </p:sp>
      <p:pic>
        <p:nvPicPr>
          <p:cNvPr id="68613" name="Picture 8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84173" y="1219200"/>
            <a:ext cx="5516562" cy="5400675"/>
          </a:xfrm>
          <a:solidFill>
            <a:srgbClr val="FFFF99"/>
          </a:solidFill>
        </p:spPr>
      </p:pic>
      <p:grpSp>
        <p:nvGrpSpPr>
          <p:cNvPr id="2" name="Group 85"/>
          <p:cNvGrpSpPr>
            <a:grpSpLocks/>
          </p:cNvGrpSpPr>
          <p:nvPr/>
        </p:nvGrpSpPr>
        <p:grpSpPr bwMode="auto">
          <a:xfrm>
            <a:off x="146050" y="4149725"/>
            <a:ext cx="8386763" cy="1260475"/>
            <a:chOff x="0" y="2640"/>
            <a:chExt cx="5424" cy="889"/>
          </a:xfrm>
        </p:grpSpPr>
        <p:sp>
          <p:nvSpPr>
            <p:cNvPr id="68689" name="Freeform 86"/>
            <p:cNvSpPr>
              <a:spLocks/>
            </p:cNvSpPr>
            <p:nvPr/>
          </p:nvSpPr>
          <p:spPr bwMode="auto">
            <a:xfrm>
              <a:off x="4014" y="2640"/>
              <a:ext cx="1410" cy="282"/>
            </a:xfrm>
            <a:custGeom>
              <a:avLst/>
              <a:gdLst>
                <a:gd name="T0" fmla="*/ 61 w 1410"/>
                <a:gd name="T1" fmla="*/ 36 h 252"/>
                <a:gd name="T2" fmla="*/ 7 w 1410"/>
                <a:gd name="T3" fmla="*/ 117 h 252"/>
                <a:gd name="T4" fmla="*/ 79 w 1410"/>
                <a:gd name="T5" fmla="*/ 225 h 252"/>
                <a:gd name="T6" fmla="*/ 637 w 1410"/>
                <a:gd name="T7" fmla="*/ 252 h 252"/>
                <a:gd name="T8" fmla="*/ 709 w 1410"/>
                <a:gd name="T9" fmla="*/ 243 h 252"/>
                <a:gd name="T10" fmla="*/ 763 w 1410"/>
                <a:gd name="T11" fmla="*/ 225 h 252"/>
                <a:gd name="T12" fmla="*/ 1087 w 1410"/>
                <a:gd name="T13" fmla="*/ 243 h 252"/>
                <a:gd name="T14" fmla="*/ 1159 w 1410"/>
                <a:gd name="T15" fmla="*/ 225 h 252"/>
                <a:gd name="T16" fmla="*/ 1330 w 1410"/>
                <a:gd name="T17" fmla="*/ 216 h 252"/>
                <a:gd name="T18" fmla="*/ 1348 w 1410"/>
                <a:gd name="T19" fmla="*/ 189 h 252"/>
                <a:gd name="T20" fmla="*/ 1186 w 1410"/>
                <a:gd name="T21" fmla="*/ 90 h 252"/>
                <a:gd name="T22" fmla="*/ 1105 w 1410"/>
                <a:gd name="T23" fmla="*/ 54 h 252"/>
                <a:gd name="T24" fmla="*/ 952 w 1410"/>
                <a:gd name="T25" fmla="*/ 27 h 252"/>
                <a:gd name="T26" fmla="*/ 844 w 1410"/>
                <a:gd name="T27" fmla="*/ 81 h 252"/>
                <a:gd name="T28" fmla="*/ 772 w 1410"/>
                <a:gd name="T29" fmla="*/ 72 h 252"/>
                <a:gd name="T30" fmla="*/ 700 w 1410"/>
                <a:gd name="T31" fmla="*/ 36 h 252"/>
                <a:gd name="T32" fmla="*/ 448 w 1410"/>
                <a:gd name="T33" fmla="*/ 45 h 252"/>
                <a:gd name="T34" fmla="*/ 358 w 1410"/>
                <a:gd name="T35" fmla="*/ 0 h 252"/>
                <a:gd name="T36" fmla="*/ 187 w 1410"/>
                <a:gd name="T37" fmla="*/ 9 h 252"/>
                <a:gd name="T38" fmla="*/ 133 w 1410"/>
                <a:gd name="T39" fmla="*/ 36 h 252"/>
                <a:gd name="T40" fmla="*/ 34 w 1410"/>
                <a:gd name="T41" fmla="*/ 45 h 252"/>
                <a:gd name="T42" fmla="*/ 61 w 1410"/>
                <a:gd name="T43" fmla="*/ 36 h 2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10"/>
                <a:gd name="T67" fmla="*/ 0 h 252"/>
                <a:gd name="T68" fmla="*/ 1410 w 1410"/>
                <a:gd name="T69" fmla="*/ 252 h 25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10" h="252">
                  <a:moveTo>
                    <a:pt x="61" y="36"/>
                  </a:moveTo>
                  <a:cubicBezTo>
                    <a:pt x="34" y="63"/>
                    <a:pt x="19" y="81"/>
                    <a:pt x="7" y="117"/>
                  </a:cubicBezTo>
                  <a:cubicBezTo>
                    <a:pt x="19" y="228"/>
                    <a:pt x="0" y="185"/>
                    <a:pt x="79" y="225"/>
                  </a:cubicBezTo>
                  <a:cubicBezTo>
                    <a:pt x="271" y="214"/>
                    <a:pt x="449" y="235"/>
                    <a:pt x="637" y="252"/>
                  </a:cubicBezTo>
                  <a:cubicBezTo>
                    <a:pt x="661" y="249"/>
                    <a:pt x="685" y="248"/>
                    <a:pt x="709" y="243"/>
                  </a:cubicBezTo>
                  <a:cubicBezTo>
                    <a:pt x="728" y="239"/>
                    <a:pt x="763" y="225"/>
                    <a:pt x="763" y="225"/>
                  </a:cubicBezTo>
                  <a:cubicBezTo>
                    <a:pt x="858" y="232"/>
                    <a:pt x="1000" y="243"/>
                    <a:pt x="1087" y="243"/>
                  </a:cubicBezTo>
                  <a:cubicBezTo>
                    <a:pt x="1200" y="243"/>
                    <a:pt x="1081" y="232"/>
                    <a:pt x="1159" y="225"/>
                  </a:cubicBezTo>
                  <a:cubicBezTo>
                    <a:pt x="1216" y="220"/>
                    <a:pt x="1273" y="219"/>
                    <a:pt x="1330" y="216"/>
                  </a:cubicBezTo>
                  <a:cubicBezTo>
                    <a:pt x="1336" y="207"/>
                    <a:pt x="1343" y="199"/>
                    <a:pt x="1348" y="189"/>
                  </a:cubicBezTo>
                  <a:cubicBezTo>
                    <a:pt x="1410" y="66"/>
                    <a:pt x="1247" y="94"/>
                    <a:pt x="1186" y="90"/>
                  </a:cubicBezTo>
                  <a:cubicBezTo>
                    <a:pt x="1157" y="80"/>
                    <a:pt x="1135" y="60"/>
                    <a:pt x="1105" y="54"/>
                  </a:cubicBezTo>
                  <a:cubicBezTo>
                    <a:pt x="1054" y="44"/>
                    <a:pt x="1003" y="37"/>
                    <a:pt x="952" y="27"/>
                  </a:cubicBezTo>
                  <a:cubicBezTo>
                    <a:pt x="895" y="36"/>
                    <a:pt x="883" y="42"/>
                    <a:pt x="844" y="81"/>
                  </a:cubicBezTo>
                  <a:cubicBezTo>
                    <a:pt x="820" y="78"/>
                    <a:pt x="795" y="79"/>
                    <a:pt x="772" y="72"/>
                  </a:cubicBezTo>
                  <a:cubicBezTo>
                    <a:pt x="746" y="64"/>
                    <a:pt x="725" y="44"/>
                    <a:pt x="700" y="36"/>
                  </a:cubicBezTo>
                  <a:cubicBezTo>
                    <a:pt x="616" y="39"/>
                    <a:pt x="532" y="48"/>
                    <a:pt x="448" y="45"/>
                  </a:cubicBezTo>
                  <a:cubicBezTo>
                    <a:pt x="422" y="44"/>
                    <a:pt x="384" y="9"/>
                    <a:pt x="358" y="0"/>
                  </a:cubicBezTo>
                  <a:cubicBezTo>
                    <a:pt x="301" y="3"/>
                    <a:pt x="244" y="4"/>
                    <a:pt x="187" y="9"/>
                  </a:cubicBezTo>
                  <a:cubicBezTo>
                    <a:pt x="111" y="16"/>
                    <a:pt x="212" y="19"/>
                    <a:pt x="133" y="36"/>
                  </a:cubicBezTo>
                  <a:cubicBezTo>
                    <a:pt x="101" y="43"/>
                    <a:pt x="67" y="42"/>
                    <a:pt x="34" y="45"/>
                  </a:cubicBezTo>
                  <a:cubicBezTo>
                    <a:pt x="20" y="88"/>
                    <a:pt x="18" y="79"/>
                    <a:pt x="61" y="36"/>
                  </a:cubicBezTo>
                  <a:close/>
                </a:path>
              </a:pathLst>
            </a:custGeom>
            <a:gradFill rotWithShape="0">
              <a:gsLst>
                <a:gs pos="0">
                  <a:srgbClr val="5F5F5F"/>
                </a:gs>
                <a:gs pos="50000">
                  <a:srgbClr val="DDDDDD"/>
                </a:gs>
                <a:gs pos="100000">
                  <a:srgbClr val="5F5F5F"/>
                </a:gs>
              </a:gsLst>
              <a:lin ang="5400000" scaled="1"/>
            </a:gradFill>
            <a:ln w="12700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690" name="Text Box 87"/>
            <p:cNvSpPr txBox="1">
              <a:spLocks noChangeArrowheads="1"/>
            </p:cNvSpPr>
            <p:nvPr/>
          </p:nvSpPr>
          <p:spPr bwMode="auto">
            <a:xfrm>
              <a:off x="0" y="3120"/>
              <a:ext cx="1968" cy="409"/>
            </a:xfrm>
            <a:prstGeom prst="rect">
              <a:avLst/>
            </a:prstGeom>
            <a:solidFill>
              <a:srgbClr val="FFFFCC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FR" sz="3200" b="1">
                  <a:solidFill>
                    <a:srgbClr val="660033"/>
                  </a:solidFill>
                  <a:latin typeface="Times New Roman" pitchFamily="18" charset="0"/>
                </a:rPr>
                <a:t>ETALEMENTS</a:t>
              </a:r>
            </a:p>
          </p:txBody>
        </p:sp>
      </p:grpSp>
      <p:sp>
        <p:nvSpPr>
          <p:cNvPr id="367704" name="Line 88"/>
          <p:cNvSpPr>
            <a:spLocks noChangeShapeType="1"/>
          </p:cNvSpPr>
          <p:nvPr/>
        </p:nvSpPr>
        <p:spPr bwMode="auto">
          <a:xfrm>
            <a:off x="2968625" y="3919538"/>
            <a:ext cx="3043238" cy="47625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5326063" y="1268413"/>
            <a:ext cx="2198687" cy="5040312"/>
            <a:chOff x="3264" y="576"/>
            <a:chExt cx="1422" cy="3552"/>
          </a:xfrm>
          <a:solidFill>
            <a:srgbClr val="FFFF00"/>
          </a:solidFill>
        </p:grpSpPr>
        <p:sp>
          <p:nvSpPr>
            <p:cNvPr id="68617" name="Freeform 90"/>
            <p:cNvSpPr>
              <a:spLocks/>
            </p:cNvSpPr>
            <p:nvPr/>
          </p:nvSpPr>
          <p:spPr bwMode="auto">
            <a:xfrm>
              <a:off x="3308" y="624"/>
              <a:ext cx="1348" cy="3468"/>
            </a:xfrm>
            <a:custGeom>
              <a:avLst/>
              <a:gdLst>
                <a:gd name="T0" fmla="*/ 100 w 1348"/>
                <a:gd name="T1" fmla="*/ 0 h 3468"/>
                <a:gd name="T2" fmla="*/ 52 w 1348"/>
                <a:gd name="T3" fmla="*/ 432 h 3468"/>
                <a:gd name="T4" fmla="*/ 292 w 1348"/>
                <a:gd name="T5" fmla="*/ 864 h 3468"/>
                <a:gd name="T6" fmla="*/ 52 w 1348"/>
                <a:gd name="T7" fmla="*/ 1296 h 3468"/>
                <a:gd name="T8" fmla="*/ 148 w 1348"/>
                <a:gd name="T9" fmla="*/ 1728 h 3468"/>
                <a:gd name="T10" fmla="*/ 492 w 1348"/>
                <a:gd name="T11" fmla="*/ 2164 h 3468"/>
                <a:gd name="T12" fmla="*/ 416 w 1348"/>
                <a:gd name="T13" fmla="*/ 2604 h 3468"/>
                <a:gd name="T14" fmla="*/ 148 w 1348"/>
                <a:gd name="T15" fmla="*/ 3032 h 3468"/>
                <a:gd name="T16" fmla="*/ 0 w 1348"/>
                <a:gd name="T17" fmla="*/ 3460 h 3468"/>
                <a:gd name="T18" fmla="*/ 280 w 1348"/>
                <a:gd name="T19" fmla="*/ 3468 h 3468"/>
                <a:gd name="T20" fmla="*/ 772 w 1348"/>
                <a:gd name="T21" fmla="*/ 3024 h 3468"/>
                <a:gd name="T22" fmla="*/ 676 w 1348"/>
                <a:gd name="T23" fmla="*/ 2592 h 3468"/>
                <a:gd name="T24" fmla="*/ 532 w 1348"/>
                <a:gd name="T25" fmla="*/ 2160 h 3468"/>
                <a:gd name="T26" fmla="*/ 1012 w 1348"/>
                <a:gd name="T27" fmla="*/ 1728 h 3468"/>
                <a:gd name="T28" fmla="*/ 1012 w 1348"/>
                <a:gd name="T29" fmla="*/ 1296 h 3468"/>
                <a:gd name="T30" fmla="*/ 1156 w 1348"/>
                <a:gd name="T31" fmla="*/ 864 h 3468"/>
                <a:gd name="T32" fmla="*/ 1348 w 1348"/>
                <a:gd name="T33" fmla="*/ 432 h 3468"/>
                <a:gd name="T34" fmla="*/ 1156 w 1348"/>
                <a:gd name="T35" fmla="*/ 0 h 3468"/>
                <a:gd name="T36" fmla="*/ 100 w 1348"/>
                <a:gd name="T37" fmla="*/ 0 h 34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48"/>
                <a:gd name="T58" fmla="*/ 0 h 3468"/>
                <a:gd name="T59" fmla="*/ 1348 w 1348"/>
                <a:gd name="T60" fmla="*/ 3468 h 34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48" h="3468">
                  <a:moveTo>
                    <a:pt x="100" y="0"/>
                  </a:moveTo>
                  <a:lnTo>
                    <a:pt x="52" y="432"/>
                  </a:lnTo>
                  <a:lnTo>
                    <a:pt x="292" y="864"/>
                  </a:lnTo>
                  <a:lnTo>
                    <a:pt x="52" y="1296"/>
                  </a:lnTo>
                  <a:lnTo>
                    <a:pt x="148" y="1728"/>
                  </a:lnTo>
                  <a:lnTo>
                    <a:pt x="492" y="2164"/>
                  </a:lnTo>
                  <a:lnTo>
                    <a:pt x="416" y="2604"/>
                  </a:lnTo>
                  <a:lnTo>
                    <a:pt x="148" y="3032"/>
                  </a:lnTo>
                  <a:lnTo>
                    <a:pt x="0" y="3460"/>
                  </a:lnTo>
                  <a:lnTo>
                    <a:pt x="280" y="3468"/>
                  </a:lnTo>
                  <a:lnTo>
                    <a:pt x="772" y="3024"/>
                  </a:lnTo>
                  <a:lnTo>
                    <a:pt x="676" y="2592"/>
                  </a:lnTo>
                  <a:lnTo>
                    <a:pt x="532" y="2160"/>
                  </a:lnTo>
                  <a:lnTo>
                    <a:pt x="1012" y="1728"/>
                  </a:lnTo>
                  <a:lnTo>
                    <a:pt x="1012" y="1296"/>
                  </a:lnTo>
                  <a:lnTo>
                    <a:pt x="1156" y="864"/>
                  </a:lnTo>
                  <a:lnTo>
                    <a:pt x="1348" y="432"/>
                  </a:lnTo>
                  <a:lnTo>
                    <a:pt x="1156" y="0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4" name="Group 91"/>
            <p:cNvGrpSpPr>
              <a:grpSpLocks/>
            </p:cNvGrpSpPr>
            <p:nvPr/>
          </p:nvGrpSpPr>
          <p:grpSpPr bwMode="auto">
            <a:xfrm>
              <a:off x="3792" y="576"/>
              <a:ext cx="894" cy="3522"/>
              <a:chOff x="3792" y="576"/>
              <a:chExt cx="894" cy="3522"/>
            </a:xfrm>
            <a:grpFill/>
          </p:grpSpPr>
          <p:grpSp>
            <p:nvGrpSpPr>
              <p:cNvPr id="5" name="Group 92"/>
              <p:cNvGrpSpPr>
                <a:grpSpLocks/>
              </p:cNvGrpSpPr>
              <p:nvPr/>
            </p:nvGrpSpPr>
            <p:grpSpPr bwMode="auto">
              <a:xfrm>
                <a:off x="4379" y="3998"/>
                <a:ext cx="96" cy="100"/>
                <a:chOff x="3141" y="3837"/>
                <a:chExt cx="144" cy="150"/>
              </a:xfrm>
              <a:grpFill/>
            </p:grpSpPr>
            <p:sp>
              <p:nvSpPr>
                <p:cNvPr id="68687" name="Line 93"/>
                <p:cNvSpPr>
                  <a:spLocks noChangeShapeType="1"/>
                </p:cNvSpPr>
                <p:nvPr/>
              </p:nvSpPr>
              <p:spPr bwMode="auto">
                <a:xfrm>
                  <a:off x="3141" y="3843"/>
                  <a:ext cx="143" cy="144"/>
                </a:xfrm>
                <a:prstGeom prst="line">
                  <a:avLst/>
                </a:prstGeom>
                <a:grp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688" name="Line 94"/>
                <p:cNvSpPr>
                  <a:spLocks noChangeShapeType="1"/>
                </p:cNvSpPr>
                <p:nvPr/>
              </p:nvSpPr>
              <p:spPr bwMode="auto">
                <a:xfrm flipH="1">
                  <a:off x="3141" y="3837"/>
                  <a:ext cx="144" cy="144"/>
                </a:xfrm>
                <a:prstGeom prst="line">
                  <a:avLst/>
                </a:prstGeom>
                <a:grp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6" name="Group 95"/>
              <p:cNvGrpSpPr>
                <a:grpSpLocks/>
              </p:cNvGrpSpPr>
              <p:nvPr/>
            </p:nvGrpSpPr>
            <p:grpSpPr bwMode="auto">
              <a:xfrm>
                <a:off x="4014" y="3600"/>
                <a:ext cx="96" cy="96"/>
                <a:chOff x="1872" y="3888"/>
                <a:chExt cx="144" cy="144"/>
              </a:xfrm>
              <a:grpFill/>
            </p:grpSpPr>
            <p:sp>
              <p:nvSpPr>
                <p:cNvPr id="68685" name="Line 96"/>
                <p:cNvSpPr>
                  <a:spLocks noChangeShapeType="1"/>
                </p:cNvSpPr>
                <p:nvPr/>
              </p:nvSpPr>
              <p:spPr bwMode="auto">
                <a:xfrm>
                  <a:off x="1872" y="3888"/>
                  <a:ext cx="144" cy="144"/>
                </a:xfrm>
                <a:prstGeom prst="line">
                  <a:avLst/>
                </a:prstGeom>
                <a:grp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686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1872" y="3888"/>
                  <a:ext cx="144" cy="144"/>
                </a:xfrm>
                <a:prstGeom prst="line">
                  <a:avLst/>
                </a:prstGeom>
                <a:grp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7" name="Group 98"/>
              <p:cNvGrpSpPr>
                <a:grpSpLocks/>
              </p:cNvGrpSpPr>
              <p:nvPr/>
            </p:nvGrpSpPr>
            <p:grpSpPr bwMode="auto">
              <a:xfrm>
                <a:off x="3936" y="3168"/>
                <a:ext cx="96" cy="96"/>
                <a:chOff x="1872" y="3888"/>
                <a:chExt cx="144" cy="144"/>
              </a:xfrm>
              <a:grpFill/>
            </p:grpSpPr>
            <p:sp>
              <p:nvSpPr>
                <p:cNvPr id="68683" name="Line 99"/>
                <p:cNvSpPr>
                  <a:spLocks noChangeShapeType="1"/>
                </p:cNvSpPr>
                <p:nvPr/>
              </p:nvSpPr>
              <p:spPr bwMode="auto">
                <a:xfrm>
                  <a:off x="1872" y="3888"/>
                  <a:ext cx="144" cy="144"/>
                </a:xfrm>
                <a:prstGeom prst="line">
                  <a:avLst/>
                </a:prstGeom>
                <a:grp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684" name="Line 100"/>
                <p:cNvSpPr>
                  <a:spLocks noChangeShapeType="1"/>
                </p:cNvSpPr>
                <p:nvPr/>
              </p:nvSpPr>
              <p:spPr bwMode="auto">
                <a:xfrm flipH="1">
                  <a:off x="1872" y="3888"/>
                  <a:ext cx="144" cy="144"/>
                </a:xfrm>
                <a:prstGeom prst="line">
                  <a:avLst/>
                </a:prstGeom>
                <a:grp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8" name="Group 101"/>
              <p:cNvGrpSpPr>
                <a:grpSpLocks/>
              </p:cNvGrpSpPr>
              <p:nvPr/>
            </p:nvGrpSpPr>
            <p:grpSpPr bwMode="auto">
              <a:xfrm>
                <a:off x="3792" y="2736"/>
                <a:ext cx="96" cy="96"/>
                <a:chOff x="1872" y="3888"/>
                <a:chExt cx="144" cy="144"/>
              </a:xfrm>
              <a:grpFill/>
            </p:grpSpPr>
            <p:sp>
              <p:nvSpPr>
                <p:cNvPr id="68681" name="Line 102"/>
                <p:cNvSpPr>
                  <a:spLocks noChangeShapeType="1"/>
                </p:cNvSpPr>
                <p:nvPr/>
              </p:nvSpPr>
              <p:spPr bwMode="auto">
                <a:xfrm>
                  <a:off x="1872" y="3888"/>
                  <a:ext cx="144" cy="144"/>
                </a:xfrm>
                <a:prstGeom prst="line">
                  <a:avLst/>
                </a:prstGeom>
                <a:grp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682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1872" y="3888"/>
                  <a:ext cx="144" cy="144"/>
                </a:xfrm>
                <a:prstGeom prst="line">
                  <a:avLst/>
                </a:prstGeom>
                <a:grp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" name="Group 104"/>
              <p:cNvGrpSpPr>
                <a:grpSpLocks/>
              </p:cNvGrpSpPr>
              <p:nvPr/>
            </p:nvGrpSpPr>
            <p:grpSpPr bwMode="auto">
              <a:xfrm>
                <a:off x="4254" y="2304"/>
                <a:ext cx="96" cy="96"/>
                <a:chOff x="1872" y="3888"/>
                <a:chExt cx="144" cy="144"/>
              </a:xfrm>
              <a:grpFill/>
            </p:grpSpPr>
            <p:sp>
              <p:nvSpPr>
                <p:cNvPr id="68679" name="Line 105"/>
                <p:cNvSpPr>
                  <a:spLocks noChangeShapeType="1"/>
                </p:cNvSpPr>
                <p:nvPr/>
              </p:nvSpPr>
              <p:spPr bwMode="auto">
                <a:xfrm>
                  <a:off x="1872" y="3888"/>
                  <a:ext cx="144" cy="144"/>
                </a:xfrm>
                <a:prstGeom prst="line">
                  <a:avLst/>
                </a:prstGeom>
                <a:grp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680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1872" y="3888"/>
                  <a:ext cx="144" cy="144"/>
                </a:xfrm>
                <a:prstGeom prst="line">
                  <a:avLst/>
                </a:prstGeom>
                <a:grp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" name="Group 107"/>
              <p:cNvGrpSpPr>
                <a:grpSpLocks/>
              </p:cNvGrpSpPr>
              <p:nvPr/>
            </p:nvGrpSpPr>
            <p:grpSpPr bwMode="auto">
              <a:xfrm>
                <a:off x="4254" y="1872"/>
                <a:ext cx="96" cy="96"/>
                <a:chOff x="1872" y="3888"/>
                <a:chExt cx="144" cy="144"/>
              </a:xfrm>
              <a:grpFill/>
            </p:grpSpPr>
            <p:sp>
              <p:nvSpPr>
                <p:cNvPr id="68677" name="Line 108"/>
                <p:cNvSpPr>
                  <a:spLocks noChangeShapeType="1"/>
                </p:cNvSpPr>
                <p:nvPr/>
              </p:nvSpPr>
              <p:spPr bwMode="auto">
                <a:xfrm>
                  <a:off x="1872" y="3888"/>
                  <a:ext cx="144" cy="144"/>
                </a:xfrm>
                <a:prstGeom prst="line">
                  <a:avLst/>
                </a:prstGeom>
                <a:grp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678" name="Line 109"/>
                <p:cNvSpPr>
                  <a:spLocks noChangeShapeType="1"/>
                </p:cNvSpPr>
                <p:nvPr/>
              </p:nvSpPr>
              <p:spPr bwMode="auto">
                <a:xfrm flipH="1">
                  <a:off x="1872" y="3888"/>
                  <a:ext cx="144" cy="144"/>
                </a:xfrm>
                <a:prstGeom prst="line">
                  <a:avLst/>
                </a:prstGeom>
                <a:grp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1" name="Group 110"/>
              <p:cNvGrpSpPr>
                <a:grpSpLocks/>
              </p:cNvGrpSpPr>
              <p:nvPr/>
            </p:nvGrpSpPr>
            <p:grpSpPr bwMode="auto">
              <a:xfrm>
                <a:off x="4398" y="1440"/>
                <a:ext cx="96" cy="96"/>
                <a:chOff x="1872" y="3888"/>
                <a:chExt cx="144" cy="144"/>
              </a:xfrm>
              <a:grpFill/>
            </p:grpSpPr>
            <p:sp>
              <p:nvSpPr>
                <p:cNvPr id="68675" name="Line 111"/>
                <p:cNvSpPr>
                  <a:spLocks noChangeShapeType="1"/>
                </p:cNvSpPr>
                <p:nvPr/>
              </p:nvSpPr>
              <p:spPr bwMode="auto">
                <a:xfrm>
                  <a:off x="1872" y="3888"/>
                  <a:ext cx="144" cy="144"/>
                </a:xfrm>
                <a:prstGeom prst="line">
                  <a:avLst/>
                </a:prstGeom>
                <a:grp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676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1872" y="3888"/>
                  <a:ext cx="144" cy="144"/>
                </a:xfrm>
                <a:prstGeom prst="line">
                  <a:avLst/>
                </a:prstGeom>
                <a:grp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2" name="Group 113"/>
              <p:cNvGrpSpPr>
                <a:grpSpLocks/>
              </p:cNvGrpSpPr>
              <p:nvPr/>
            </p:nvGrpSpPr>
            <p:grpSpPr bwMode="auto">
              <a:xfrm>
                <a:off x="4590" y="1008"/>
                <a:ext cx="96" cy="96"/>
                <a:chOff x="1872" y="3888"/>
                <a:chExt cx="144" cy="144"/>
              </a:xfrm>
              <a:grpFill/>
            </p:grpSpPr>
            <p:sp>
              <p:nvSpPr>
                <p:cNvPr id="68673" name="Line 114"/>
                <p:cNvSpPr>
                  <a:spLocks noChangeShapeType="1"/>
                </p:cNvSpPr>
                <p:nvPr/>
              </p:nvSpPr>
              <p:spPr bwMode="auto">
                <a:xfrm>
                  <a:off x="1872" y="3888"/>
                  <a:ext cx="144" cy="144"/>
                </a:xfrm>
                <a:prstGeom prst="line">
                  <a:avLst/>
                </a:prstGeom>
                <a:grp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674" name="Line 115"/>
                <p:cNvSpPr>
                  <a:spLocks noChangeShapeType="1"/>
                </p:cNvSpPr>
                <p:nvPr/>
              </p:nvSpPr>
              <p:spPr bwMode="auto">
                <a:xfrm flipH="1">
                  <a:off x="1872" y="3888"/>
                  <a:ext cx="144" cy="144"/>
                </a:xfrm>
                <a:prstGeom prst="line">
                  <a:avLst/>
                </a:prstGeom>
                <a:grp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3" name="Group 116"/>
              <p:cNvGrpSpPr>
                <a:grpSpLocks/>
              </p:cNvGrpSpPr>
              <p:nvPr/>
            </p:nvGrpSpPr>
            <p:grpSpPr bwMode="auto">
              <a:xfrm>
                <a:off x="4446" y="576"/>
                <a:ext cx="96" cy="96"/>
                <a:chOff x="1872" y="3888"/>
                <a:chExt cx="144" cy="144"/>
              </a:xfrm>
              <a:grpFill/>
            </p:grpSpPr>
            <p:sp>
              <p:nvSpPr>
                <p:cNvPr id="68671" name="Line 117"/>
                <p:cNvSpPr>
                  <a:spLocks noChangeShapeType="1"/>
                </p:cNvSpPr>
                <p:nvPr/>
              </p:nvSpPr>
              <p:spPr bwMode="auto">
                <a:xfrm>
                  <a:off x="1872" y="3888"/>
                  <a:ext cx="144" cy="144"/>
                </a:xfrm>
                <a:prstGeom prst="line">
                  <a:avLst/>
                </a:prstGeom>
                <a:grp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672" name="Line 118"/>
                <p:cNvSpPr>
                  <a:spLocks noChangeShapeType="1"/>
                </p:cNvSpPr>
                <p:nvPr/>
              </p:nvSpPr>
              <p:spPr bwMode="auto">
                <a:xfrm flipH="1">
                  <a:off x="1872" y="3888"/>
                  <a:ext cx="144" cy="144"/>
                </a:xfrm>
                <a:prstGeom prst="line">
                  <a:avLst/>
                </a:prstGeom>
                <a:grp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4" name="Group 119"/>
            <p:cNvGrpSpPr>
              <a:grpSpLocks/>
            </p:cNvGrpSpPr>
            <p:nvPr/>
          </p:nvGrpSpPr>
          <p:grpSpPr bwMode="auto">
            <a:xfrm>
              <a:off x="3840" y="684"/>
              <a:ext cx="804" cy="3312"/>
              <a:chOff x="3840" y="684"/>
              <a:chExt cx="804" cy="3312"/>
            </a:xfrm>
            <a:grpFill/>
          </p:grpSpPr>
          <p:sp>
            <p:nvSpPr>
              <p:cNvPr id="68654" name="Freeform 120"/>
              <p:cNvSpPr>
                <a:spLocks/>
              </p:cNvSpPr>
              <p:nvPr/>
            </p:nvSpPr>
            <p:spPr bwMode="auto">
              <a:xfrm flipH="1">
                <a:off x="4081" y="3696"/>
                <a:ext cx="269" cy="300"/>
              </a:xfrm>
              <a:custGeom>
                <a:avLst/>
                <a:gdLst>
                  <a:gd name="T0" fmla="*/ 0 w 360"/>
                  <a:gd name="T1" fmla="*/ 270 h 270"/>
                  <a:gd name="T2" fmla="*/ 360 w 360"/>
                  <a:gd name="T3" fmla="*/ 0 h 270"/>
                  <a:gd name="T4" fmla="*/ 0 60000 65536"/>
                  <a:gd name="T5" fmla="*/ 0 60000 65536"/>
                  <a:gd name="T6" fmla="*/ 0 w 360"/>
                  <a:gd name="T7" fmla="*/ 0 h 270"/>
                  <a:gd name="T8" fmla="*/ 360 w 360"/>
                  <a:gd name="T9" fmla="*/ 270 h 27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0" h="270">
                    <a:moveTo>
                      <a:pt x="0" y="270"/>
                    </a:moveTo>
                    <a:lnTo>
                      <a:pt x="360" y="0"/>
                    </a:lnTo>
                  </a:path>
                </a:pathLst>
              </a:custGeom>
              <a:grp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55" name="Freeform 121"/>
              <p:cNvSpPr>
                <a:spLocks/>
              </p:cNvSpPr>
              <p:nvPr/>
            </p:nvSpPr>
            <p:spPr bwMode="auto">
              <a:xfrm>
                <a:off x="4014" y="3294"/>
                <a:ext cx="54" cy="288"/>
              </a:xfrm>
              <a:custGeom>
                <a:avLst/>
                <a:gdLst>
                  <a:gd name="T0" fmla="*/ 54 w 54"/>
                  <a:gd name="T1" fmla="*/ 288 h 288"/>
                  <a:gd name="T2" fmla="*/ 0 w 54"/>
                  <a:gd name="T3" fmla="*/ 0 h 288"/>
                  <a:gd name="T4" fmla="*/ 0 60000 65536"/>
                  <a:gd name="T5" fmla="*/ 0 60000 65536"/>
                  <a:gd name="T6" fmla="*/ 0 w 54"/>
                  <a:gd name="T7" fmla="*/ 0 h 288"/>
                  <a:gd name="T8" fmla="*/ 54 w 54"/>
                  <a:gd name="T9" fmla="*/ 288 h 28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288">
                    <a:moveTo>
                      <a:pt x="54" y="288"/>
                    </a:moveTo>
                    <a:lnTo>
                      <a:pt x="0" y="0"/>
                    </a:lnTo>
                  </a:path>
                </a:pathLst>
              </a:custGeom>
              <a:grp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56" name="Freeform 122"/>
              <p:cNvSpPr>
                <a:spLocks/>
              </p:cNvSpPr>
              <p:nvPr/>
            </p:nvSpPr>
            <p:spPr bwMode="auto">
              <a:xfrm>
                <a:off x="3924" y="2439"/>
                <a:ext cx="315" cy="279"/>
              </a:xfrm>
              <a:custGeom>
                <a:avLst/>
                <a:gdLst>
                  <a:gd name="T0" fmla="*/ 0 w 315"/>
                  <a:gd name="T1" fmla="*/ 279 h 279"/>
                  <a:gd name="T2" fmla="*/ 315 w 315"/>
                  <a:gd name="T3" fmla="*/ 0 h 279"/>
                  <a:gd name="T4" fmla="*/ 0 60000 65536"/>
                  <a:gd name="T5" fmla="*/ 0 60000 65536"/>
                  <a:gd name="T6" fmla="*/ 0 w 315"/>
                  <a:gd name="T7" fmla="*/ 0 h 279"/>
                  <a:gd name="T8" fmla="*/ 315 w 315"/>
                  <a:gd name="T9" fmla="*/ 279 h 27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15" h="279">
                    <a:moveTo>
                      <a:pt x="0" y="279"/>
                    </a:moveTo>
                    <a:lnTo>
                      <a:pt x="315" y="0"/>
                    </a:lnTo>
                  </a:path>
                </a:pathLst>
              </a:custGeom>
              <a:grp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57" name="Freeform 123"/>
              <p:cNvSpPr>
                <a:spLocks/>
              </p:cNvSpPr>
              <p:nvPr/>
            </p:nvSpPr>
            <p:spPr bwMode="auto">
              <a:xfrm>
                <a:off x="4302" y="1989"/>
                <a:ext cx="9" cy="288"/>
              </a:xfrm>
              <a:custGeom>
                <a:avLst/>
                <a:gdLst>
                  <a:gd name="T0" fmla="*/ 9 w 9"/>
                  <a:gd name="T1" fmla="*/ 288 h 288"/>
                  <a:gd name="T2" fmla="*/ 0 w 9"/>
                  <a:gd name="T3" fmla="*/ 0 h 288"/>
                  <a:gd name="T4" fmla="*/ 0 60000 65536"/>
                  <a:gd name="T5" fmla="*/ 0 60000 65536"/>
                  <a:gd name="T6" fmla="*/ 0 w 9"/>
                  <a:gd name="T7" fmla="*/ 0 h 288"/>
                  <a:gd name="T8" fmla="*/ 9 w 9"/>
                  <a:gd name="T9" fmla="*/ 288 h 28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288">
                    <a:moveTo>
                      <a:pt x="9" y="288"/>
                    </a:moveTo>
                    <a:lnTo>
                      <a:pt x="0" y="0"/>
                    </a:lnTo>
                  </a:path>
                </a:pathLst>
              </a:custGeom>
              <a:grp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58" name="Freeform 124"/>
              <p:cNvSpPr>
                <a:spLocks/>
              </p:cNvSpPr>
              <p:nvPr/>
            </p:nvSpPr>
            <p:spPr bwMode="auto">
              <a:xfrm>
                <a:off x="4311" y="1557"/>
                <a:ext cx="135" cy="288"/>
              </a:xfrm>
              <a:custGeom>
                <a:avLst/>
                <a:gdLst>
                  <a:gd name="T0" fmla="*/ 0 w 135"/>
                  <a:gd name="T1" fmla="*/ 288 h 288"/>
                  <a:gd name="T2" fmla="*/ 135 w 135"/>
                  <a:gd name="T3" fmla="*/ 0 h 288"/>
                  <a:gd name="T4" fmla="*/ 0 60000 65536"/>
                  <a:gd name="T5" fmla="*/ 0 60000 65536"/>
                  <a:gd name="T6" fmla="*/ 0 w 135"/>
                  <a:gd name="T7" fmla="*/ 0 h 288"/>
                  <a:gd name="T8" fmla="*/ 135 w 135"/>
                  <a:gd name="T9" fmla="*/ 288 h 28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5" h="288">
                    <a:moveTo>
                      <a:pt x="0" y="288"/>
                    </a:moveTo>
                    <a:lnTo>
                      <a:pt x="135" y="0"/>
                    </a:lnTo>
                  </a:path>
                </a:pathLst>
              </a:custGeom>
              <a:grp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59" name="Freeform 125"/>
              <p:cNvSpPr>
                <a:spLocks/>
              </p:cNvSpPr>
              <p:nvPr/>
            </p:nvSpPr>
            <p:spPr bwMode="auto">
              <a:xfrm>
                <a:off x="4482" y="1116"/>
                <a:ext cx="153" cy="288"/>
              </a:xfrm>
              <a:custGeom>
                <a:avLst/>
                <a:gdLst>
                  <a:gd name="T0" fmla="*/ 0 w 153"/>
                  <a:gd name="T1" fmla="*/ 288 h 288"/>
                  <a:gd name="T2" fmla="*/ 153 w 153"/>
                  <a:gd name="T3" fmla="*/ 0 h 288"/>
                  <a:gd name="T4" fmla="*/ 0 60000 65536"/>
                  <a:gd name="T5" fmla="*/ 0 60000 65536"/>
                  <a:gd name="T6" fmla="*/ 0 w 153"/>
                  <a:gd name="T7" fmla="*/ 0 h 288"/>
                  <a:gd name="T8" fmla="*/ 153 w 153"/>
                  <a:gd name="T9" fmla="*/ 288 h 28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3" h="288">
                    <a:moveTo>
                      <a:pt x="0" y="288"/>
                    </a:moveTo>
                    <a:lnTo>
                      <a:pt x="153" y="0"/>
                    </a:lnTo>
                  </a:path>
                </a:pathLst>
              </a:custGeom>
              <a:grp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60" name="Freeform 126"/>
              <p:cNvSpPr>
                <a:spLocks/>
              </p:cNvSpPr>
              <p:nvPr/>
            </p:nvSpPr>
            <p:spPr bwMode="auto">
              <a:xfrm>
                <a:off x="4500" y="684"/>
                <a:ext cx="144" cy="324"/>
              </a:xfrm>
              <a:custGeom>
                <a:avLst/>
                <a:gdLst>
                  <a:gd name="T0" fmla="*/ 144 w 144"/>
                  <a:gd name="T1" fmla="*/ 324 h 324"/>
                  <a:gd name="T2" fmla="*/ 0 w 144"/>
                  <a:gd name="T3" fmla="*/ 0 h 324"/>
                  <a:gd name="T4" fmla="*/ 0 60000 65536"/>
                  <a:gd name="T5" fmla="*/ 0 60000 65536"/>
                  <a:gd name="T6" fmla="*/ 0 w 144"/>
                  <a:gd name="T7" fmla="*/ 0 h 324"/>
                  <a:gd name="T8" fmla="*/ 144 w 144"/>
                  <a:gd name="T9" fmla="*/ 324 h 32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4" h="324">
                    <a:moveTo>
                      <a:pt x="144" y="324"/>
                    </a:moveTo>
                    <a:lnTo>
                      <a:pt x="0" y="0"/>
                    </a:lnTo>
                  </a:path>
                </a:pathLst>
              </a:custGeom>
              <a:grp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61" name="Line 127"/>
              <p:cNvSpPr>
                <a:spLocks noChangeShapeType="1"/>
              </p:cNvSpPr>
              <p:nvPr/>
            </p:nvSpPr>
            <p:spPr bwMode="auto">
              <a:xfrm flipH="1" flipV="1">
                <a:off x="3840" y="2832"/>
                <a:ext cx="144" cy="336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68620" name="Freeform 128"/>
            <p:cNvSpPr>
              <a:spLocks/>
            </p:cNvSpPr>
            <p:nvPr/>
          </p:nvSpPr>
          <p:spPr bwMode="auto">
            <a:xfrm flipH="1">
              <a:off x="3312" y="3696"/>
              <a:ext cx="144" cy="336"/>
            </a:xfrm>
            <a:custGeom>
              <a:avLst/>
              <a:gdLst>
                <a:gd name="T0" fmla="*/ 54 w 54"/>
                <a:gd name="T1" fmla="*/ 297 h 297"/>
                <a:gd name="T2" fmla="*/ 0 w 54"/>
                <a:gd name="T3" fmla="*/ 0 h 297"/>
                <a:gd name="T4" fmla="*/ 0 60000 65536"/>
                <a:gd name="T5" fmla="*/ 0 60000 65536"/>
                <a:gd name="T6" fmla="*/ 0 w 54"/>
                <a:gd name="T7" fmla="*/ 0 h 297"/>
                <a:gd name="T8" fmla="*/ 54 w 54"/>
                <a:gd name="T9" fmla="*/ 297 h 29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" h="297">
                  <a:moveTo>
                    <a:pt x="54" y="297"/>
                  </a:moveTo>
                  <a:lnTo>
                    <a:pt x="0" y="0"/>
                  </a:lnTo>
                </a:path>
              </a:pathLst>
            </a:custGeom>
            <a:grpFill/>
            <a:ln w="381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621" name="Freeform 129"/>
            <p:cNvSpPr>
              <a:spLocks/>
            </p:cNvSpPr>
            <p:nvPr/>
          </p:nvSpPr>
          <p:spPr bwMode="auto">
            <a:xfrm>
              <a:off x="3504" y="3264"/>
              <a:ext cx="240" cy="336"/>
            </a:xfrm>
            <a:custGeom>
              <a:avLst/>
              <a:gdLst>
                <a:gd name="T0" fmla="*/ 0 w 180"/>
                <a:gd name="T1" fmla="*/ 279 h 279"/>
                <a:gd name="T2" fmla="*/ 180 w 180"/>
                <a:gd name="T3" fmla="*/ 0 h 279"/>
                <a:gd name="T4" fmla="*/ 0 60000 65536"/>
                <a:gd name="T5" fmla="*/ 0 60000 65536"/>
                <a:gd name="T6" fmla="*/ 0 w 180"/>
                <a:gd name="T7" fmla="*/ 0 h 279"/>
                <a:gd name="T8" fmla="*/ 180 w 180"/>
                <a:gd name="T9" fmla="*/ 279 h 27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0" h="279">
                  <a:moveTo>
                    <a:pt x="0" y="279"/>
                  </a:moveTo>
                  <a:lnTo>
                    <a:pt x="180" y="0"/>
                  </a:lnTo>
                </a:path>
              </a:pathLst>
            </a:custGeom>
            <a:grpFill/>
            <a:ln w="381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622" name="Freeform 130"/>
            <p:cNvSpPr>
              <a:spLocks/>
            </p:cNvSpPr>
            <p:nvPr/>
          </p:nvSpPr>
          <p:spPr bwMode="auto">
            <a:xfrm>
              <a:off x="3519" y="2430"/>
              <a:ext cx="225" cy="297"/>
            </a:xfrm>
            <a:custGeom>
              <a:avLst/>
              <a:gdLst>
                <a:gd name="T0" fmla="*/ 225 w 225"/>
                <a:gd name="T1" fmla="*/ 297 h 297"/>
                <a:gd name="T2" fmla="*/ 0 w 225"/>
                <a:gd name="T3" fmla="*/ 0 h 297"/>
                <a:gd name="T4" fmla="*/ 0 60000 65536"/>
                <a:gd name="T5" fmla="*/ 0 60000 65536"/>
                <a:gd name="T6" fmla="*/ 0 w 225"/>
                <a:gd name="T7" fmla="*/ 0 h 297"/>
                <a:gd name="T8" fmla="*/ 225 w 225"/>
                <a:gd name="T9" fmla="*/ 297 h 29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5" h="297">
                  <a:moveTo>
                    <a:pt x="225" y="297"/>
                  </a:moveTo>
                  <a:lnTo>
                    <a:pt x="0" y="0"/>
                  </a:lnTo>
                </a:path>
              </a:pathLst>
            </a:custGeom>
            <a:grpFill/>
            <a:ln w="381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623" name="Freeform 131"/>
            <p:cNvSpPr>
              <a:spLocks/>
            </p:cNvSpPr>
            <p:nvPr/>
          </p:nvSpPr>
          <p:spPr bwMode="auto">
            <a:xfrm>
              <a:off x="3366" y="1989"/>
              <a:ext cx="81" cy="306"/>
            </a:xfrm>
            <a:custGeom>
              <a:avLst/>
              <a:gdLst>
                <a:gd name="T0" fmla="*/ 81 w 81"/>
                <a:gd name="T1" fmla="*/ 306 h 306"/>
                <a:gd name="T2" fmla="*/ 0 w 81"/>
                <a:gd name="T3" fmla="*/ 0 h 306"/>
                <a:gd name="T4" fmla="*/ 0 60000 65536"/>
                <a:gd name="T5" fmla="*/ 0 60000 65536"/>
                <a:gd name="T6" fmla="*/ 0 w 81"/>
                <a:gd name="T7" fmla="*/ 0 h 306"/>
                <a:gd name="T8" fmla="*/ 81 w 81"/>
                <a:gd name="T9" fmla="*/ 306 h 30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1" h="306">
                  <a:moveTo>
                    <a:pt x="81" y="306"/>
                  </a:moveTo>
                  <a:lnTo>
                    <a:pt x="0" y="0"/>
                  </a:lnTo>
                </a:path>
              </a:pathLst>
            </a:custGeom>
            <a:grpFill/>
            <a:ln w="381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624" name="Freeform 132"/>
            <p:cNvSpPr>
              <a:spLocks/>
            </p:cNvSpPr>
            <p:nvPr/>
          </p:nvSpPr>
          <p:spPr bwMode="auto">
            <a:xfrm>
              <a:off x="3357" y="1107"/>
              <a:ext cx="234" cy="306"/>
            </a:xfrm>
            <a:custGeom>
              <a:avLst/>
              <a:gdLst>
                <a:gd name="T0" fmla="*/ 234 w 234"/>
                <a:gd name="T1" fmla="*/ 306 h 306"/>
                <a:gd name="T2" fmla="*/ 0 w 234"/>
                <a:gd name="T3" fmla="*/ 0 h 306"/>
                <a:gd name="T4" fmla="*/ 0 60000 65536"/>
                <a:gd name="T5" fmla="*/ 0 60000 65536"/>
                <a:gd name="T6" fmla="*/ 0 w 234"/>
                <a:gd name="T7" fmla="*/ 0 h 306"/>
                <a:gd name="T8" fmla="*/ 234 w 234"/>
                <a:gd name="T9" fmla="*/ 306 h 30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4" h="306">
                  <a:moveTo>
                    <a:pt x="234" y="306"/>
                  </a:moveTo>
                  <a:lnTo>
                    <a:pt x="0" y="0"/>
                  </a:lnTo>
                </a:path>
              </a:pathLst>
            </a:custGeom>
            <a:grpFill/>
            <a:ln w="381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625" name="Freeform 133"/>
            <p:cNvSpPr>
              <a:spLocks/>
            </p:cNvSpPr>
            <p:nvPr/>
          </p:nvSpPr>
          <p:spPr bwMode="auto">
            <a:xfrm>
              <a:off x="3357" y="693"/>
              <a:ext cx="45" cy="297"/>
            </a:xfrm>
            <a:custGeom>
              <a:avLst/>
              <a:gdLst>
                <a:gd name="T0" fmla="*/ 0 w 45"/>
                <a:gd name="T1" fmla="*/ 297 h 297"/>
                <a:gd name="T2" fmla="*/ 45 w 45"/>
                <a:gd name="T3" fmla="*/ 0 h 297"/>
                <a:gd name="T4" fmla="*/ 0 60000 65536"/>
                <a:gd name="T5" fmla="*/ 0 60000 65536"/>
                <a:gd name="T6" fmla="*/ 0 w 45"/>
                <a:gd name="T7" fmla="*/ 0 h 297"/>
                <a:gd name="T8" fmla="*/ 45 w 45"/>
                <a:gd name="T9" fmla="*/ 297 h 29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" h="297">
                  <a:moveTo>
                    <a:pt x="0" y="297"/>
                  </a:moveTo>
                  <a:lnTo>
                    <a:pt x="45" y="0"/>
                  </a:lnTo>
                </a:path>
              </a:pathLst>
            </a:custGeom>
            <a:grpFill/>
            <a:ln w="381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626" name="Freeform 134"/>
            <p:cNvSpPr>
              <a:spLocks/>
            </p:cNvSpPr>
            <p:nvPr/>
          </p:nvSpPr>
          <p:spPr bwMode="auto">
            <a:xfrm>
              <a:off x="3400" y="1548"/>
              <a:ext cx="168" cy="292"/>
            </a:xfrm>
            <a:custGeom>
              <a:avLst/>
              <a:gdLst>
                <a:gd name="T0" fmla="*/ 0 w 168"/>
                <a:gd name="T1" fmla="*/ 292 h 292"/>
                <a:gd name="T2" fmla="*/ 168 w 168"/>
                <a:gd name="T3" fmla="*/ 0 h 292"/>
                <a:gd name="T4" fmla="*/ 0 60000 65536"/>
                <a:gd name="T5" fmla="*/ 0 60000 65536"/>
                <a:gd name="T6" fmla="*/ 0 w 168"/>
                <a:gd name="T7" fmla="*/ 0 h 292"/>
                <a:gd name="T8" fmla="*/ 168 w 168"/>
                <a:gd name="T9" fmla="*/ 292 h 2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8" h="292">
                  <a:moveTo>
                    <a:pt x="0" y="292"/>
                  </a:moveTo>
                  <a:lnTo>
                    <a:pt x="168" y="0"/>
                  </a:lnTo>
                </a:path>
              </a:pathLst>
            </a:custGeom>
            <a:grpFill/>
            <a:ln w="381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5" name="Group 135"/>
            <p:cNvGrpSpPr>
              <a:grpSpLocks/>
            </p:cNvGrpSpPr>
            <p:nvPr/>
          </p:nvGrpSpPr>
          <p:grpSpPr bwMode="auto">
            <a:xfrm>
              <a:off x="3264" y="576"/>
              <a:ext cx="624" cy="3552"/>
              <a:chOff x="3264" y="576"/>
              <a:chExt cx="624" cy="3552"/>
            </a:xfrm>
            <a:grpFill/>
          </p:grpSpPr>
          <p:grpSp>
            <p:nvGrpSpPr>
              <p:cNvPr id="16" name="Group 136"/>
              <p:cNvGrpSpPr>
                <a:grpSpLocks/>
              </p:cNvGrpSpPr>
              <p:nvPr/>
            </p:nvGrpSpPr>
            <p:grpSpPr bwMode="auto">
              <a:xfrm>
                <a:off x="3264" y="4032"/>
                <a:ext cx="96" cy="96"/>
                <a:chOff x="1872" y="3888"/>
                <a:chExt cx="144" cy="144"/>
              </a:xfrm>
              <a:grpFill/>
            </p:grpSpPr>
            <p:sp>
              <p:nvSpPr>
                <p:cNvPr id="68652" name="Line 137"/>
                <p:cNvSpPr>
                  <a:spLocks noChangeShapeType="1"/>
                </p:cNvSpPr>
                <p:nvPr/>
              </p:nvSpPr>
              <p:spPr bwMode="auto">
                <a:xfrm>
                  <a:off x="1872" y="3888"/>
                  <a:ext cx="144" cy="144"/>
                </a:xfrm>
                <a:prstGeom prst="line">
                  <a:avLst/>
                </a:prstGeom>
                <a:grpFill/>
                <a:ln w="285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653" name="Line 138"/>
                <p:cNvSpPr>
                  <a:spLocks noChangeShapeType="1"/>
                </p:cNvSpPr>
                <p:nvPr/>
              </p:nvSpPr>
              <p:spPr bwMode="auto">
                <a:xfrm flipH="1">
                  <a:off x="1872" y="3888"/>
                  <a:ext cx="144" cy="144"/>
                </a:xfrm>
                <a:prstGeom prst="line">
                  <a:avLst/>
                </a:prstGeom>
                <a:grpFill/>
                <a:ln w="285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7" name="Group 139"/>
              <p:cNvGrpSpPr>
                <a:grpSpLocks/>
              </p:cNvGrpSpPr>
              <p:nvPr/>
            </p:nvGrpSpPr>
            <p:grpSpPr bwMode="auto">
              <a:xfrm>
                <a:off x="3408" y="3600"/>
                <a:ext cx="96" cy="96"/>
                <a:chOff x="1872" y="3888"/>
                <a:chExt cx="144" cy="144"/>
              </a:xfrm>
              <a:grpFill/>
            </p:grpSpPr>
            <p:sp>
              <p:nvSpPr>
                <p:cNvPr id="68650" name="Line 140"/>
                <p:cNvSpPr>
                  <a:spLocks noChangeShapeType="1"/>
                </p:cNvSpPr>
                <p:nvPr/>
              </p:nvSpPr>
              <p:spPr bwMode="auto">
                <a:xfrm>
                  <a:off x="1872" y="3888"/>
                  <a:ext cx="144" cy="144"/>
                </a:xfrm>
                <a:prstGeom prst="line">
                  <a:avLst/>
                </a:prstGeom>
                <a:grpFill/>
                <a:ln w="285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651" name="Line 141"/>
                <p:cNvSpPr>
                  <a:spLocks noChangeShapeType="1"/>
                </p:cNvSpPr>
                <p:nvPr/>
              </p:nvSpPr>
              <p:spPr bwMode="auto">
                <a:xfrm flipH="1">
                  <a:off x="1872" y="3888"/>
                  <a:ext cx="144" cy="144"/>
                </a:xfrm>
                <a:prstGeom prst="line">
                  <a:avLst/>
                </a:prstGeom>
                <a:grpFill/>
                <a:ln w="285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8" name="Group 142"/>
              <p:cNvGrpSpPr>
                <a:grpSpLocks/>
              </p:cNvGrpSpPr>
              <p:nvPr/>
            </p:nvGrpSpPr>
            <p:grpSpPr bwMode="auto">
              <a:xfrm>
                <a:off x="3696" y="3168"/>
                <a:ext cx="96" cy="96"/>
                <a:chOff x="1872" y="3888"/>
                <a:chExt cx="144" cy="144"/>
              </a:xfrm>
              <a:grpFill/>
            </p:grpSpPr>
            <p:sp>
              <p:nvSpPr>
                <p:cNvPr id="68648" name="Line 143"/>
                <p:cNvSpPr>
                  <a:spLocks noChangeShapeType="1"/>
                </p:cNvSpPr>
                <p:nvPr/>
              </p:nvSpPr>
              <p:spPr bwMode="auto">
                <a:xfrm>
                  <a:off x="1872" y="3888"/>
                  <a:ext cx="144" cy="144"/>
                </a:xfrm>
                <a:prstGeom prst="line">
                  <a:avLst/>
                </a:prstGeom>
                <a:grpFill/>
                <a:ln w="285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649" name="Line 144"/>
                <p:cNvSpPr>
                  <a:spLocks noChangeShapeType="1"/>
                </p:cNvSpPr>
                <p:nvPr/>
              </p:nvSpPr>
              <p:spPr bwMode="auto">
                <a:xfrm flipH="1">
                  <a:off x="1872" y="3888"/>
                  <a:ext cx="144" cy="144"/>
                </a:xfrm>
                <a:prstGeom prst="line">
                  <a:avLst/>
                </a:prstGeom>
                <a:grpFill/>
                <a:ln w="285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9" name="Group 145"/>
              <p:cNvGrpSpPr>
                <a:grpSpLocks/>
              </p:cNvGrpSpPr>
              <p:nvPr/>
            </p:nvGrpSpPr>
            <p:grpSpPr bwMode="auto">
              <a:xfrm>
                <a:off x="3456" y="2304"/>
                <a:ext cx="96" cy="96"/>
                <a:chOff x="1872" y="3888"/>
                <a:chExt cx="144" cy="144"/>
              </a:xfrm>
              <a:grpFill/>
            </p:grpSpPr>
            <p:sp>
              <p:nvSpPr>
                <p:cNvPr id="68646" name="Line 146"/>
                <p:cNvSpPr>
                  <a:spLocks noChangeShapeType="1"/>
                </p:cNvSpPr>
                <p:nvPr/>
              </p:nvSpPr>
              <p:spPr bwMode="auto">
                <a:xfrm>
                  <a:off x="1872" y="3888"/>
                  <a:ext cx="144" cy="144"/>
                </a:xfrm>
                <a:prstGeom prst="line">
                  <a:avLst/>
                </a:prstGeom>
                <a:grpFill/>
                <a:ln w="285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647" name="Line 147"/>
                <p:cNvSpPr>
                  <a:spLocks noChangeShapeType="1"/>
                </p:cNvSpPr>
                <p:nvPr/>
              </p:nvSpPr>
              <p:spPr bwMode="auto">
                <a:xfrm flipH="1">
                  <a:off x="1872" y="3888"/>
                  <a:ext cx="144" cy="144"/>
                </a:xfrm>
                <a:prstGeom prst="line">
                  <a:avLst/>
                </a:prstGeom>
                <a:grpFill/>
                <a:ln w="285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0" name="Group 148"/>
              <p:cNvGrpSpPr>
                <a:grpSpLocks/>
              </p:cNvGrpSpPr>
              <p:nvPr/>
            </p:nvGrpSpPr>
            <p:grpSpPr bwMode="auto">
              <a:xfrm>
                <a:off x="3360" y="1872"/>
                <a:ext cx="96" cy="96"/>
                <a:chOff x="1872" y="3888"/>
                <a:chExt cx="144" cy="144"/>
              </a:xfrm>
              <a:grpFill/>
            </p:grpSpPr>
            <p:sp>
              <p:nvSpPr>
                <p:cNvPr id="68644" name="Line 149"/>
                <p:cNvSpPr>
                  <a:spLocks noChangeShapeType="1"/>
                </p:cNvSpPr>
                <p:nvPr/>
              </p:nvSpPr>
              <p:spPr bwMode="auto">
                <a:xfrm>
                  <a:off x="1872" y="3888"/>
                  <a:ext cx="144" cy="144"/>
                </a:xfrm>
                <a:prstGeom prst="line">
                  <a:avLst/>
                </a:prstGeom>
                <a:grpFill/>
                <a:ln w="285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645" name="Line 150"/>
                <p:cNvSpPr>
                  <a:spLocks noChangeShapeType="1"/>
                </p:cNvSpPr>
                <p:nvPr/>
              </p:nvSpPr>
              <p:spPr bwMode="auto">
                <a:xfrm flipH="1">
                  <a:off x="1872" y="3888"/>
                  <a:ext cx="144" cy="144"/>
                </a:xfrm>
                <a:prstGeom prst="line">
                  <a:avLst/>
                </a:prstGeom>
                <a:grpFill/>
                <a:ln w="285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1" name="Group 151"/>
              <p:cNvGrpSpPr>
                <a:grpSpLocks/>
              </p:cNvGrpSpPr>
              <p:nvPr/>
            </p:nvGrpSpPr>
            <p:grpSpPr bwMode="auto">
              <a:xfrm>
                <a:off x="3600" y="1440"/>
                <a:ext cx="96" cy="96"/>
                <a:chOff x="1872" y="3888"/>
                <a:chExt cx="144" cy="144"/>
              </a:xfrm>
              <a:grpFill/>
            </p:grpSpPr>
            <p:sp>
              <p:nvSpPr>
                <p:cNvPr id="68642" name="Line 152"/>
                <p:cNvSpPr>
                  <a:spLocks noChangeShapeType="1"/>
                </p:cNvSpPr>
                <p:nvPr/>
              </p:nvSpPr>
              <p:spPr bwMode="auto">
                <a:xfrm>
                  <a:off x="1872" y="3888"/>
                  <a:ext cx="144" cy="144"/>
                </a:xfrm>
                <a:prstGeom prst="line">
                  <a:avLst/>
                </a:prstGeom>
                <a:grpFill/>
                <a:ln w="285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643" name="Line 153"/>
                <p:cNvSpPr>
                  <a:spLocks noChangeShapeType="1"/>
                </p:cNvSpPr>
                <p:nvPr/>
              </p:nvSpPr>
              <p:spPr bwMode="auto">
                <a:xfrm flipH="1">
                  <a:off x="1872" y="3888"/>
                  <a:ext cx="144" cy="144"/>
                </a:xfrm>
                <a:prstGeom prst="line">
                  <a:avLst/>
                </a:prstGeom>
                <a:grpFill/>
                <a:ln w="285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2" name="Group 154"/>
              <p:cNvGrpSpPr>
                <a:grpSpLocks/>
              </p:cNvGrpSpPr>
              <p:nvPr/>
            </p:nvGrpSpPr>
            <p:grpSpPr bwMode="auto">
              <a:xfrm>
                <a:off x="3360" y="1008"/>
                <a:ext cx="96" cy="96"/>
                <a:chOff x="1872" y="3888"/>
                <a:chExt cx="144" cy="144"/>
              </a:xfrm>
              <a:grpFill/>
            </p:grpSpPr>
            <p:sp>
              <p:nvSpPr>
                <p:cNvPr id="68640" name="Line 155"/>
                <p:cNvSpPr>
                  <a:spLocks noChangeShapeType="1"/>
                </p:cNvSpPr>
                <p:nvPr/>
              </p:nvSpPr>
              <p:spPr bwMode="auto">
                <a:xfrm>
                  <a:off x="1872" y="3888"/>
                  <a:ext cx="144" cy="144"/>
                </a:xfrm>
                <a:prstGeom prst="line">
                  <a:avLst/>
                </a:prstGeom>
                <a:grpFill/>
                <a:ln w="285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641" name="Line 156"/>
                <p:cNvSpPr>
                  <a:spLocks noChangeShapeType="1"/>
                </p:cNvSpPr>
                <p:nvPr/>
              </p:nvSpPr>
              <p:spPr bwMode="auto">
                <a:xfrm flipH="1">
                  <a:off x="1872" y="3888"/>
                  <a:ext cx="144" cy="144"/>
                </a:xfrm>
                <a:prstGeom prst="line">
                  <a:avLst/>
                </a:prstGeom>
                <a:grpFill/>
                <a:ln w="285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3" name="Group 157"/>
              <p:cNvGrpSpPr>
                <a:grpSpLocks/>
              </p:cNvGrpSpPr>
              <p:nvPr/>
            </p:nvGrpSpPr>
            <p:grpSpPr bwMode="auto">
              <a:xfrm>
                <a:off x="3408" y="576"/>
                <a:ext cx="96" cy="96"/>
                <a:chOff x="1872" y="3888"/>
                <a:chExt cx="144" cy="144"/>
              </a:xfrm>
              <a:grpFill/>
            </p:grpSpPr>
            <p:sp>
              <p:nvSpPr>
                <p:cNvPr id="68638" name="Line 158"/>
                <p:cNvSpPr>
                  <a:spLocks noChangeShapeType="1"/>
                </p:cNvSpPr>
                <p:nvPr/>
              </p:nvSpPr>
              <p:spPr bwMode="auto">
                <a:xfrm>
                  <a:off x="1872" y="3888"/>
                  <a:ext cx="144" cy="144"/>
                </a:xfrm>
                <a:prstGeom prst="line">
                  <a:avLst/>
                </a:prstGeom>
                <a:grpFill/>
                <a:ln w="285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639" name="Line 159"/>
                <p:cNvSpPr>
                  <a:spLocks noChangeShapeType="1"/>
                </p:cNvSpPr>
                <p:nvPr/>
              </p:nvSpPr>
              <p:spPr bwMode="auto">
                <a:xfrm flipH="1">
                  <a:off x="1872" y="3888"/>
                  <a:ext cx="144" cy="144"/>
                </a:xfrm>
                <a:prstGeom prst="line">
                  <a:avLst/>
                </a:prstGeom>
                <a:grpFill/>
                <a:ln w="285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68637" name="Oval 160"/>
              <p:cNvSpPr>
                <a:spLocks noChangeArrowheads="1"/>
              </p:cNvSpPr>
              <p:nvPr/>
            </p:nvSpPr>
            <p:spPr bwMode="auto">
              <a:xfrm>
                <a:off x="3792" y="2736"/>
                <a:ext cx="96" cy="96"/>
              </a:xfrm>
              <a:prstGeom prst="ellipse">
                <a:avLst/>
              </a:prstGeom>
              <a:grpFill/>
              <a:ln w="28575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68628" name="Freeform 161"/>
            <p:cNvSpPr>
              <a:spLocks/>
            </p:cNvSpPr>
            <p:nvPr/>
          </p:nvSpPr>
          <p:spPr bwMode="auto">
            <a:xfrm>
              <a:off x="3744" y="2832"/>
              <a:ext cx="48" cy="288"/>
            </a:xfrm>
            <a:custGeom>
              <a:avLst/>
              <a:gdLst>
                <a:gd name="T0" fmla="*/ 0 w 180"/>
                <a:gd name="T1" fmla="*/ 279 h 279"/>
                <a:gd name="T2" fmla="*/ 180 w 180"/>
                <a:gd name="T3" fmla="*/ 0 h 279"/>
                <a:gd name="T4" fmla="*/ 0 60000 65536"/>
                <a:gd name="T5" fmla="*/ 0 60000 65536"/>
                <a:gd name="T6" fmla="*/ 0 w 180"/>
                <a:gd name="T7" fmla="*/ 0 h 279"/>
                <a:gd name="T8" fmla="*/ 180 w 180"/>
                <a:gd name="T9" fmla="*/ 279 h 27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0" h="279">
                  <a:moveTo>
                    <a:pt x="0" y="279"/>
                  </a:moveTo>
                  <a:lnTo>
                    <a:pt x="180" y="0"/>
                  </a:lnTo>
                </a:path>
              </a:pathLst>
            </a:custGeom>
            <a:grpFill/>
            <a:ln w="381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67633" name="Triangle isocèle 367632"/>
          <p:cNvSpPr/>
          <p:nvPr/>
        </p:nvSpPr>
        <p:spPr>
          <a:xfrm>
            <a:off x="5821005" y="5658262"/>
            <a:ext cx="1303281" cy="602217"/>
          </a:xfrm>
          <a:prstGeom prst="triangle">
            <a:avLst>
              <a:gd name="adj" fmla="val 5212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70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292080" y="908720"/>
            <a:ext cx="314765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             </a:t>
            </a:r>
            <a:r>
              <a:rPr lang="fr-FR" sz="2400" b="1" dirty="0" err="1" smtClean="0">
                <a:solidFill>
                  <a:schemeClr val="accent6">
                    <a:lumMod val="75000"/>
                  </a:schemeClr>
                </a:solidFill>
              </a:rPr>
              <a:t>Emagramme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du 10 Décembre 2016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sz="2400" dirty="0" smtClean="0"/>
              <a:t>Bel exemple d’inversion</a:t>
            </a:r>
          </a:p>
          <a:p>
            <a:r>
              <a:rPr lang="fr-FR" sz="2400" dirty="0" smtClean="0"/>
              <a:t>      de température</a:t>
            </a:r>
          </a:p>
          <a:p>
            <a:endParaRPr lang="fr-FR" dirty="0"/>
          </a:p>
        </p:txBody>
      </p:sp>
      <p:pic>
        <p:nvPicPr>
          <p:cNvPr id="3074" name="Picture 2" descr="C:\Users\Jean-Luc\Desktop\parapente\sondageStGenisDecembre2016GeleAuS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5"/>
            <a:ext cx="4680520" cy="61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79712" y="69269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QUELQUES RAPPELS </a:t>
            </a:r>
            <a:endParaRPr lang="fr-FR" sz="3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2276872"/>
            <a:ext cx="784343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Latitude :         0 à 90° à partir de l’Equateur ( 0°)</a:t>
            </a:r>
          </a:p>
          <a:p>
            <a:r>
              <a:rPr lang="fr-FR" sz="2000" dirty="0" smtClean="0"/>
              <a:t>Longitude :      0 à 180 ° Est ( positif ) ou Ouest (négatif )</a:t>
            </a:r>
          </a:p>
          <a:p>
            <a:r>
              <a:rPr lang="fr-FR" sz="2000" dirty="0" smtClean="0"/>
              <a:t>Altitude :          mètre, ou pied ( 1 pied = 0.3048 m )</a:t>
            </a:r>
          </a:p>
          <a:p>
            <a:r>
              <a:rPr lang="fr-FR" sz="2000" dirty="0" smtClean="0"/>
              <a:t>Pression :         </a:t>
            </a:r>
            <a:r>
              <a:rPr lang="fr-FR" sz="2000" dirty="0" err="1" smtClean="0"/>
              <a:t>hPa</a:t>
            </a:r>
            <a:r>
              <a:rPr lang="fr-FR" sz="2000" dirty="0" smtClean="0"/>
              <a:t>  .  1hPa = 1 millibar  </a:t>
            </a:r>
          </a:p>
          <a:p>
            <a:r>
              <a:rPr lang="fr-FR" sz="2000" dirty="0" smtClean="0"/>
              <a:t>                          pression atmosphérique standard : 1013 </a:t>
            </a:r>
            <a:r>
              <a:rPr lang="fr-FR" sz="2000" dirty="0" err="1" smtClean="0"/>
              <a:t>hPa</a:t>
            </a:r>
            <a:endParaRPr lang="fr-FR" sz="2000" dirty="0" smtClean="0"/>
          </a:p>
          <a:p>
            <a:r>
              <a:rPr lang="fr-FR" sz="2000" dirty="0" smtClean="0"/>
              <a:t>Température : ° Celsius</a:t>
            </a:r>
          </a:p>
          <a:p>
            <a:r>
              <a:rPr lang="fr-FR" sz="2000" dirty="0" smtClean="0"/>
              <a:t>Vitesse :           m/s,  km/h , nœud = 1 mille nautique / h ( pas un mile ! )</a:t>
            </a:r>
          </a:p>
          <a:p>
            <a:r>
              <a:rPr lang="fr-FR" sz="2000" dirty="0" smtClean="0"/>
              <a:t>                                                    = 1,85 km/h</a:t>
            </a:r>
          </a:p>
          <a:p>
            <a:r>
              <a:rPr lang="fr-FR" sz="2000" dirty="0" smtClean="0"/>
              <a:t>Sens du vent : on donne l’origine : NO , vient du NO .</a:t>
            </a:r>
          </a:p>
          <a:p>
            <a:r>
              <a:rPr lang="fr-FR" sz="2000" dirty="0" smtClean="0"/>
              <a:t>Humidité :       rapport de mélange : g/ kg d’air sec </a:t>
            </a:r>
          </a:p>
          <a:p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rof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4810125" cy="563880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5724128" y="959060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chemeClr val="accent6">
                    <a:lumMod val="75000"/>
                  </a:schemeClr>
                </a:solidFill>
              </a:rPr>
              <a:t>Emagramme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  du </a:t>
            </a:r>
          </a:p>
          <a:p>
            <a:pPr algn="ctr"/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24 avril 2013</a:t>
            </a:r>
          </a:p>
          <a:p>
            <a:pPr algn="ctr"/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St Hilaire</a:t>
            </a:r>
            <a:endParaRPr lang="fr-F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96136" y="2636912"/>
            <a:ext cx="262873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Vol de Jonathan Marin , </a:t>
            </a:r>
          </a:p>
          <a:p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de la CFD</a:t>
            </a:r>
          </a:p>
          <a:p>
            <a:r>
              <a:rPr lang="fr-FR" dirty="0" smtClean="0"/>
              <a:t>238 km , 286 pts</a:t>
            </a:r>
          </a:p>
          <a:p>
            <a:endParaRPr lang="fr-FR" dirty="0" smtClean="0"/>
          </a:p>
          <a:p>
            <a:r>
              <a:rPr lang="fr-FR" dirty="0" smtClean="0"/>
              <a:t>Altitude max : 2500 m</a:t>
            </a:r>
          </a:p>
          <a:p>
            <a:endParaRPr lang="fr-FR" dirty="0" smtClean="0"/>
          </a:p>
          <a:p>
            <a:r>
              <a:rPr lang="fr-FR" dirty="0" smtClean="0"/>
              <a:t>D’après l’</a:t>
            </a:r>
            <a:r>
              <a:rPr lang="fr-FR" dirty="0" err="1" smtClean="0"/>
              <a:t>émagramme</a:t>
            </a:r>
            <a:r>
              <a:rPr lang="fr-FR" dirty="0" smtClean="0"/>
              <a:t> :</a:t>
            </a:r>
          </a:p>
          <a:p>
            <a:r>
              <a:rPr lang="fr-FR" dirty="0" smtClean="0"/>
              <a:t>Altitude max :  2800/3000</a:t>
            </a:r>
          </a:p>
          <a:p>
            <a:r>
              <a:rPr lang="fr-FR" dirty="0" smtClean="0"/>
              <a:t>Mais </a:t>
            </a:r>
          </a:p>
          <a:p>
            <a:r>
              <a:rPr lang="fr-FR" dirty="0" smtClean="0"/>
              <a:t>Cumulus :  2600 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Prof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4810125" cy="563880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5796136" y="764704"/>
            <a:ext cx="2481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chemeClr val="accent6">
                    <a:lumMod val="75000"/>
                  </a:schemeClr>
                </a:solidFill>
              </a:rPr>
              <a:t>Emagramme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 du </a:t>
            </a:r>
          </a:p>
          <a:p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26 Août 2013</a:t>
            </a:r>
          </a:p>
          <a:p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St André les Alpes</a:t>
            </a:r>
            <a:endParaRPr lang="fr-F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508104" y="2420888"/>
            <a:ext cx="342112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Vol de Guillaume </a:t>
            </a:r>
            <a:r>
              <a:rPr lang="fr-FR" dirty="0" err="1" smtClean="0"/>
              <a:t>Chatain</a:t>
            </a:r>
            <a:r>
              <a:rPr lang="fr-FR" dirty="0" smtClean="0"/>
              <a:t> </a:t>
            </a:r>
          </a:p>
          <a:p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CFD 2013</a:t>
            </a:r>
          </a:p>
          <a:p>
            <a:endParaRPr lang="fr-FR" dirty="0" smtClean="0"/>
          </a:p>
          <a:p>
            <a:r>
              <a:rPr lang="fr-FR" dirty="0" smtClean="0"/>
              <a:t>173 km , 242 pts </a:t>
            </a:r>
          </a:p>
          <a:p>
            <a:r>
              <a:rPr lang="fr-FR" dirty="0" smtClean="0"/>
              <a:t>Sommets à 3000 m</a:t>
            </a:r>
          </a:p>
          <a:p>
            <a:endParaRPr lang="fr-FR" dirty="0" smtClean="0"/>
          </a:p>
          <a:p>
            <a:r>
              <a:rPr lang="fr-FR" dirty="0" smtClean="0"/>
              <a:t>D’après l’</a:t>
            </a:r>
            <a:r>
              <a:rPr lang="fr-FR" dirty="0" err="1" smtClean="0"/>
              <a:t>émagramme</a:t>
            </a:r>
            <a:r>
              <a:rPr lang="fr-FR" dirty="0" smtClean="0"/>
              <a:t> :</a:t>
            </a:r>
          </a:p>
          <a:p>
            <a:endParaRPr lang="fr-FR" dirty="0" smtClean="0"/>
          </a:p>
          <a:p>
            <a:r>
              <a:rPr lang="fr-FR" dirty="0" smtClean="0"/>
              <a:t>Alt maxi : 3100 m </a:t>
            </a:r>
          </a:p>
          <a:p>
            <a:r>
              <a:rPr lang="fr-FR" dirty="0" smtClean="0"/>
              <a:t>Cumulus :2800 m</a:t>
            </a:r>
          </a:p>
          <a:p>
            <a:endParaRPr lang="fr-FR" dirty="0" smtClean="0"/>
          </a:p>
          <a:p>
            <a:r>
              <a:rPr lang="fr-FR" dirty="0" smtClean="0"/>
              <a:t>à noter :aucun risque de cirrus </a:t>
            </a:r>
          </a:p>
          <a:p>
            <a:r>
              <a:rPr lang="fr-FR" dirty="0" smtClean="0"/>
              <a:t>Mais possibles cumulus  </a:t>
            </a:r>
            <a:r>
              <a:rPr lang="fr-FR" dirty="0" err="1" smtClean="0"/>
              <a:t>congestus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456384" cy="6466730"/>
          </a:xfrm>
        </p:spPr>
        <p:txBody>
          <a:bodyPr>
            <a:normAutofit/>
          </a:bodyPr>
          <a:lstStyle/>
          <a:p>
            <a:r>
              <a:rPr lang="fr-FR" sz="2800" b="1" dirty="0" err="1" smtClean="0">
                <a:solidFill>
                  <a:schemeClr val="accent6">
                    <a:lumMod val="75000"/>
                  </a:schemeClr>
                </a:solidFill>
              </a:rPr>
              <a:t>Emagramme</a:t>
            </a: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 du Dimanche 22 Avril 2018</a:t>
            </a:r>
            <a:b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Chambéry</a:t>
            </a:r>
            <a:b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fr-FR" sz="3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2400" dirty="0"/>
              <a:t>L</a:t>
            </a:r>
            <a:r>
              <a:rPr lang="fr-FR" sz="2400" dirty="0" smtClean="0"/>
              <a:t>es conditions ont du mal à se mettre en place.</a:t>
            </a:r>
            <a:br>
              <a:rPr lang="fr-FR" sz="2400" dirty="0" smtClean="0"/>
            </a:b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 err="1" smtClean="0"/>
              <a:t>Emagramme</a:t>
            </a:r>
            <a:r>
              <a:rPr lang="fr-FR" sz="2400" dirty="0" smtClean="0"/>
              <a:t> : </a:t>
            </a:r>
            <a:r>
              <a:rPr lang="fr-FR" sz="2400" dirty="0" err="1" smtClean="0"/>
              <a:t>plaf</a:t>
            </a:r>
            <a:r>
              <a:rPr lang="fr-FR" sz="2400" dirty="0" smtClean="0"/>
              <a:t> 2200 m</a:t>
            </a:r>
            <a:br>
              <a:rPr lang="fr-FR" sz="2400" dirty="0" smtClean="0"/>
            </a:b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 smtClean="0"/>
              <a:t>Mais plafonds de 3000 m dans la Chartreuse pour de nombreux pilotes</a:t>
            </a:r>
            <a:endParaRPr lang="fr-F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Jean-Luc\Desktop\sondagearomeDimanche22Avril18Chambery_14hB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3048"/>
            <a:ext cx="5009222" cy="636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228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364088" y="620688"/>
            <a:ext cx="3600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Comparaison des </a:t>
            </a:r>
            <a:r>
              <a:rPr lang="fr-FR" sz="2400" b="1" dirty="0" err="1" smtClean="0">
                <a:solidFill>
                  <a:schemeClr val="accent6">
                    <a:lumMod val="75000"/>
                  </a:schemeClr>
                </a:solidFill>
              </a:rPr>
              <a:t>émagrammes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 de</a:t>
            </a:r>
          </a:p>
          <a:p>
            <a:pPr algn="ctr"/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400" b="1" dirty="0" err="1" smtClean="0">
                <a:solidFill>
                  <a:schemeClr val="accent6">
                    <a:lumMod val="75000"/>
                  </a:schemeClr>
                </a:solidFill>
              </a:rPr>
              <a:t>Meteo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-France </a:t>
            </a:r>
          </a:p>
          <a:p>
            <a:pPr algn="ctr"/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et d’ARL-NOAA</a:t>
            </a:r>
          </a:p>
          <a:p>
            <a:endParaRPr lang="fr-FR" sz="2400" dirty="0"/>
          </a:p>
          <a:p>
            <a:r>
              <a:rPr lang="fr-FR" sz="2400" dirty="0" smtClean="0"/>
              <a:t>        </a:t>
            </a:r>
            <a:r>
              <a:rPr lang="fr-FR" sz="2400" dirty="0" err="1" smtClean="0"/>
              <a:t>Emagramme</a:t>
            </a:r>
            <a:r>
              <a:rPr lang="fr-FR" sz="2400" dirty="0" smtClean="0"/>
              <a:t> du </a:t>
            </a:r>
          </a:p>
          <a:p>
            <a:r>
              <a:rPr lang="fr-FR" sz="2400" dirty="0" smtClean="0"/>
              <a:t> Mercredi 20 Novembre</a:t>
            </a:r>
          </a:p>
          <a:p>
            <a:endParaRPr lang="fr-FR" sz="2400" dirty="0" smtClean="0"/>
          </a:p>
          <a:p>
            <a:r>
              <a:rPr lang="fr-FR" sz="2400" dirty="0" smtClean="0"/>
              <a:t>            By ARL-NOAA</a:t>
            </a:r>
          </a:p>
          <a:p>
            <a:endParaRPr lang="fr-FR" sz="2400" dirty="0" smtClean="0"/>
          </a:p>
          <a:p>
            <a:endParaRPr lang="fr-FR" dirty="0" smtClean="0"/>
          </a:p>
          <a:p>
            <a:r>
              <a:rPr lang="fr-FR" dirty="0" smtClean="0"/>
              <a:t>              </a:t>
            </a:r>
            <a:endParaRPr lang="fr-FR" dirty="0"/>
          </a:p>
        </p:txBody>
      </p:sp>
      <p:pic>
        <p:nvPicPr>
          <p:cNvPr id="2050" name="Picture 2" descr="http://ready.arl.noaa.gov/readyout/96906760prof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5117254" cy="59988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63543" y="548680"/>
            <a:ext cx="4385752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chemeClr val="accent6">
                    <a:lumMod val="75000"/>
                  </a:schemeClr>
                </a:solidFill>
              </a:rPr>
              <a:t>Emagramme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 du mercredi 20 nov.</a:t>
            </a:r>
          </a:p>
          <a:p>
            <a:endParaRPr lang="fr-F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             par Météo-France</a:t>
            </a:r>
          </a:p>
          <a:p>
            <a:endParaRPr lang="fr-FR" sz="2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Comparaison avec ARL-NOAA</a:t>
            </a:r>
          </a:p>
          <a:p>
            <a:endParaRPr lang="fr-FR" dirty="0" smtClean="0"/>
          </a:p>
          <a:p>
            <a:r>
              <a:rPr lang="fr-FR" dirty="0" smtClean="0"/>
              <a:t>                      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63543" y="3140968"/>
            <a:ext cx="441691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Allure générale identique à l’</a:t>
            </a:r>
            <a:r>
              <a:rPr lang="fr-FR" dirty="0" err="1" smtClean="0"/>
              <a:t>émagramme</a:t>
            </a:r>
            <a:endParaRPr lang="fr-FR" dirty="0" smtClean="0"/>
          </a:p>
          <a:p>
            <a:r>
              <a:rPr lang="fr-FR" dirty="0" smtClean="0"/>
              <a:t>d’ ARL-NOAA mais :</a:t>
            </a:r>
          </a:p>
          <a:p>
            <a:r>
              <a:rPr lang="fr-FR" dirty="0" smtClean="0"/>
              <a:t>-Graphe de base différent </a:t>
            </a:r>
          </a:p>
          <a:p>
            <a:r>
              <a:rPr lang="fr-FR" dirty="0" smtClean="0"/>
              <a:t>-Deux courbes représentant l’humidité </a:t>
            </a:r>
          </a:p>
          <a:p>
            <a:r>
              <a:rPr lang="fr-FR" dirty="0" smtClean="0"/>
              <a:t>(thermomètre mouillé et point de rosée )</a:t>
            </a:r>
          </a:p>
          <a:p>
            <a:r>
              <a:rPr lang="fr-FR" dirty="0" smtClean="0"/>
              <a:t>-Pour une seule courbe chez ARL , le point de</a:t>
            </a:r>
          </a:p>
          <a:p>
            <a:r>
              <a:rPr lang="fr-FR" dirty="0" smtClean="0"/>
              <a:t>rosée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28625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L’</a:t>
            </a:r>
            <a:r>
              <a:rPr lang="fr-FR" b="1" dirty="0" err="1" smtClean="0">
                <a:solidFill>
                  <a:schemeClr val="accent6">
                    <a:lumMod val="75000"/>
                  </a:schemeClr>
                </a:solidFill>
              </a:rPr>
              <a:t>émagramme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 est-il l’outil parfait ?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06916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Domaine de la prévision </a:t>
            </a:r>
          </a:p>
          <a:p>
            <a:r>
              <a:rPr lang="fr-FR" sz="2400" dirty="0" smtClean="0"/>
              <a:t>Modèles mondiaux à mailles larges ( plusieurs kms à plusieurs dizaines de kms) sont faits pour la prévision météo.</a:t>
            </a:r>
          </a:p>
          <a:p>
            <a:r>
              <a:rPr lang="fr-FR" sz="2400" dirty="0" smtClean="0"/>
              <a:t>Dans GFS, les Alpes sont simplifiées en une grosse patate.</a:t>
            </a:r>
          </a:p>
          <a:p>
            <a:r>
              <a:rPr lang="fr-FR" sz="2400" dirty="0" smtClean="0"/>
              <a:t>Modèles à mailles plus petites mais prévisions courtes.</a:t>
            </a:r>
          </a:p>
          <a:p>
            <a:r>
              <a:rPr lang="fr-FR" sz="2400" dirty="0" smtClean="0"/>
              <a:t>Les sites de prévisions pour le vol libre ( </a:t>
            </a:r>
            <a:r>
              <a:rPr lang="fr-FR" sz="2400" dirty="0" err="1" smtClean="0"/>
              <a:t>Meteoparapente</a:t>
            </a:r>
            <a:r>
              <a:rPr lang="fr-FR" sz="2400" dirty="0" smtClean="0"/>
              <a:t>, </a:t>
            </a:r>
            <a:r>
              <a:rPr lang="fr-FR" sz="2400" dirty="0" err="1" smtClean="0"/>
              <a:t>soaringmeteo</a:t>
            </a:r>
            <a:r>
              <a:rPr lang="fr-FR" sz="2400" dirty="0" smtClean="0"/>
              <a:t>…) utilisent tous les mêmes bases de données, qu’ils tentent de corriger…mais nous ne savons pas comment !</a:t>
            </a:r>
          </a:p>
          <a:p>
            <a:r>
              <a:rPr lang="fr-FR" sz="2400" dirty="0" smtClean="0"/>
              <a:t>Ces sites utilisent des programmes automatiques, sans correction humaine, donc tout dépend des algorithmes utilisés.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687314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JEAN LUC\Bureau\arlnoaa1311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4810125" cy="563880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5292080" y="188640"/>
            <a:ext cx="3744679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EXEMPLE D’EMAGRAMME</a:t>
            </a:r>
          </a:p>
          <a:p>
            <a:endParaRPr lang="fr-FR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dirty="0" smtClean="0"/>
              <a:t>Provenance : ARL-NOAA</a:t>
            </a:r>
          </a:p>
          <a:p>
            <a:endParaRPr lang="fr-FR" dirty="0" smtClean="0"/>
          </a:p>
          <a:p>
            <a:r>
              <a:rPr lang="fr-FR" dirty="0" smtClean="0"/>
              <a:t>à noter </a:t>
            </a:r>
          </a:p>
          <a:p>
            <a:endParaRPr lang="fr-FR" dirty="0" smtClean="0"/>
          </a:p>
          <a:p>
            <a:r>
              <a:rPr lang="fr-FR" dirty="0" smtClean="0"/>
              <a:t>Date : format américain </a:t>
            </a:r>
          </a:p>
          <a:p>
            <a:r>
              <a:rPr lang="fr-FR" dirty="0" smtClean="0"/>
              <a:t>Heure : UTC , </a:t>
            </a:r>
            <a:r>
              <a:rPr lang="fr-FR" sz="1600" dirty="0" smtClean="0"/>
              <a:t>temps universel coordonné</a:t>
            </a:r>
          </a:p>
          <a:p>
            <a:r>
              <a:rPr lang="fr-FR" dirty="0" smtClean="0"/>
              <a:t>Vents :  en nœuds</a:t>
            </a:r>
          </a:p>
          <a:p>
            <a:r>
              <a:rPr lang="fr-FR" dirty="0" smtClean="0"/>
              <a:t>Pression : </a:t>
            </a:r>
            <a:r>
              <a:rPr lang="fr-FR" dirty="0" err="1" smtClean="0"/>
              <a:t>hPa</a:t>
            </a:r>
            <a:endParaRPr lang="fr-FR" dirty="0" smtClean="0"/>
          </a:p>
          <a:p>
            <a:r>
              <a:rPr lang="fr-FR" dirty="0" smtClean="0"/>
              <a:t>Température : °C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2555776" y="920750"/>
            <a:ext cx="6354762" cy="593725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2803" name="Rectangle 3"/>
          <p:cNvSpPr>
            <a:spLocks noChangeArrowheads="1"/>
          </p:cNvSpPr>
          <p:nvPr/>
        </p:nvSpPr>
        <p:spPr bwMode="auto">
          <a:xfrm>
            <a:off x="306388" y="77788"/>
            <a:ext cx="853122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3600" b="1" dirty="0">
                <a:solidFill>
                  <a:srgbClr val="FF9933"/>
                </a:solidFill>
              </a:rPr>
              <a:t>L'EMAGRAMME à 90°</a:t>
            </a:r>
          </a:p>
        </p:txBody>
      </p:sp>
      <p:pic>
        <p:nvPicPr>
          <p:cNvPr id="3328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980728"/>
            <a:ext cx="534511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2806" name="Text Box 6"/>
          <p:cNvSpPr txBox="1">
            <a:spLocks noChangeArrowheads="1"/>
          </p:cNvSpPr>
          <p:nvPr/>
        </p:nvSpPr>
        <p:spPr bwMode="auto">
          <a:xfrm>
            <a:off x="2771800" y="1916832"/>
            <a:ext cx="6655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  <a:latin typeface="Times New Roman" pitchFamily="18" charset="0"/>
              </a:rPr>
              <a:t>700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fr-FR" dirty="0">
                <a:solidFill>
                  <a:schemeClr val="tx1"/>
                </a:solidFill>
                <a:latin typeface="Times New Roman" pitchFamily="18" charset="0"/>
              </a:rPr>
              <a:t>-</a:t>
            </a:r>
            <a:endParaRPr lang="fr-FR" dirty="0">
              <a:latin typeface="Times New Roman" pitchFamily="18" charset="0"/>
            </a:endParaRPr>
          </a:p>
        </p:txBody>
      </p:sp>
      <p:sp>
        <p:nvSpPr>
          <p:cNvPr id="332807" name="Text Box 7"/>
          <p:cNvSpPr txBox="1">
            <a:spLocks noChangeArrowheads="1"/>
          </p:cNvSpPr>
          <p:nvPr/>
        </p:nvSpPr>
        <p:spPr bwMode="auto">
          <a:xfrm>
            <a:off x="2471738" y="685800"/>
            <a:ext cx="11636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Times New Roman" pitchFamily="18" charset="0"/>
              </a:rPr>
              <a:t>Pression</a:t>
            </a:r>
            <a:r>
              <a:rPr lang="fr-FR" dirty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r>
              <a:rPr lang="fr-FR" dirty="0">
                <a:solidFill>
                  <a:schemeClr val="tx1"/>
                </a:solidFill>
                <a:latin typeface="Times New Roman" pitchFamily="18" charset="0"/>
              </a:rPr>
              <a:t>[</a:t>
            </a:r>
            <a:r>
              <a:rPr lang="fr-FR" dirty="0" err="1">
                <a:solidFill>
                  <a:schemeClr val="tx1"/>
                </a:solidFill>
                <a:latin typeface="Times New Roman" pitchFamily="18" charset="0"/>
              </a:rPr>
              <a:t>hPa</a:t>
            </a:r>
            <a:r>
              <a:rPr lang="fr-FR" dirty="0">
                <a:solidFill>
                  <a:schemeClr val="tx1"/>
                </a:solidFill>
                <a:latin typeface="Times New Roman" pitchFamily="18" charset="0"/>
              </a:rPr>
              <a:t>]</a:t>
            </a:r>
            <a:endParaRPr lang="fr-FR" dirty="0">
              <a:latin typeface="Times New Roman" pitchFamily="18" charset="0"/>
            </a:endParaRPr>
          </a:p>
        </p:txBody>
      </p:sp>
      <p:sp>
        <p:nvSpPr>
          <p:cNvPr id="332808" name="Text Box 8"/>
          <p:cNvSpPr txBox="1">
            <a:spLocks noChangeArrowheads="1"/>
          </p:cNvSpPr>
          <p:nvPr/>
        </p:nvSpPr>
        <p:spPr bwMode="auto">
          <a:xfrm>
            <a:off x="2771800" y="3429000"/>
            <a:ext cx="712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Times New Roman" pitchFamily="18" charset="0"/>
              </a:rPr>
              <a:t>800 </a:t>
            </a:r>
            <a:r>
              <a:rPr lang="fr-FR" dirty="0">
                <a:solidFill>
                  <a:schemeClr val="tx1"/>
                </a:solidFill>
                <a:latin typeface="Times New Roman" pitchFamily="18" charset="0"/>
              </a:rPr>
              <a:t>-</a:t>
            </a:r>
          </a:p>
        </p:txBody>
      </p:sp>
      <p:sp>
        <p:nvSpPr>
          <p:cNvPr id="332809" name="Text Box 9"/>
          <p:cNvSpPr txBox="1">
            <a:spLocks noChangeArrowheads="1"/>
          </p:cNvSpPr>
          <p:nvPr/>
        </p:nvSpPr>
        <p:spPr bwMode="auto">
          <a:xfrm>
            <a:off x="2779713" y="4648200"/>
            <a:ext cx="712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tx1"/>
                </a:solidFill>
                <a:latin typeface="Times New Roman" pitchFamily="18" charset="0"/>
              </a:rPr>
              <a:t>900</a:t>
            </a:r>
            <a:r>
              <a:rPr lang="fr-FR">
                <a:solidFill>
                  <a:schemeClr val="tx1"/>
                </a:solidFill>
                <a:latin typeface="Times New Roman" pitchFamily="18" charset="0"/>
              </a:rPr>
              <a:t> -</a:t>
            </a:r>
            <a:endParaRPr lang="fr-FR">
              <a:latin typeface="Times New Roman" pitchFamily="18" charset="0"/>
            </a:endParaRPr>
          </a:p>
        </p:txBody>
      </p:sp>
      <p:sp>
        <p:nvSpPr>
          <p:cNvPr id="332810" name="Text Box 10"/>
          <p:cNvSpPr txBox="1">
            <a:spLocks noChangeArrowheads="1"/>
          </p:cNvSpPr>
          <p:nvPr/>
        </p:nvSpPr>
        <p:spPr bwMode="auto">
          <a:xfrm>
            <a:off x="2627784" y="5733256"/>
            <a:ext cx="839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Times New Roman" pitchFamily="18" charset="0"/>
              </a:rPr>
              <a:t>1000</a:t>
            </a:r>
            <a:r>
              <a:rPr lang="fr-FR" dirty="0">
                <a:solidFill>
                  <a:schemeClr val="tx1"/>
                </a:solidFill>
                <a:latin typeface="Times New Roman" pitchFamily="18" charset="0"/>
              </a:rPr>
              <a:t> -</a:t>
            </a:r>
            <a:endParaRPr lang="fr-FR" dirty="0">
              <a:latin typeface="Times New Roman" pitchFamily="18" charset="0"/>
            </a:endParaRPr>
          </a:p>
        </p:txBody>
      </p:sp>
      <p:sp>
        <p:nvSpPr>
          <p:cNvPr id="332811" name="Text Box 11"/>
          <p:cNvSpPr txBox="1">
            <a:spLocks noChangeArrowheads="1"/>
          </p:cNvSpPr>
          <p:nvPr/>
        </p:nvSpPr>
        <p:spPr bwMode="auto">
          <a:xfrm>
            <a:off x="-36513" y="1484313"/>
            <a:ext cx="269240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1" dirty="0" smtClean="0"/>
              <a:t>Sur l’axe vertical les pressions, mais </a:t>
            </a:r>
            <a:r>
              <a:rPr lang="fr-FR" b="1" dirty="0"/>
              <a:t>les niveaux </a:t>
            </a:r>
            <a:r>
              <a:rPr lang="fr-FR" b="1" dirty="0" smtClean="0"/>
              <a:t>de </a:t>
            </a:r>
            <a:r>
              <a:rPr lang="fr-FR" b="1" dirty="0"/>
              <a:t>pression </a:t>
            </a:r>
          </a:p>
          <a:p>
            <a:r>
              <a:rPr lang="fr-FR" b="1" dirty="0"/>
              <a:t>ne sont </a:t>
            </a:r>
            <a:r>
              <a:rPr lang="fr-FR" b="1" dirty="0" smtClean="0"/>
              <a:t>pas régulièrement </a:t>
            </a:r>
            <a:endParaRPr lang="fr-FR" b="1" dirty="0"/>
          </a:p>
          <a:p>
            <a:r>
              <a:rPr lang="fr-FR" b="1" dirty="0"/>
              <a:t>espacés.</a:t>
            </a:r>
          </a:p>
        </p:txBody>
      </p:sp>
      <p:sp>
        <p:nvSpPr>
          <p:cNvPr id="332812" name="Line 12"/>
          <p:cNvSpPr>
            <a:spLocks noChangeShapeType="1"/>
          </p:cNvSpPr>
          <p:nvPr/>
        </p:nvSpPr>
        <p:spPr bwMode="auto">
          <a:xfrm>
            <a:off x="3563888" y="2348880"/>
            <a:ext cx="4679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32813" name="Line 13"/>
          <p:cNvSpPr>
            <a:spLocks noChangeShapeType="1"/>
          </p:cNvSpPr>
          <p:nvPr/>
        </p:nvSpPr>
        <p:spPr bwMode="auto">
          <a:xfrm>
            <a:off x="3563888" y="3645024"/>
            <a:ext cx="4679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32814" name="Line 14"/>
          <p:cNvSpPr>
            <a:spLocks noChangeShapeType="1"/>
          </p:cNvSpPr>
          <p:nvPr/>
        </p:nvSpPr>
        <p:spPr bwMode="auto">
          <a:xfrm>
            <a:off x="3563938" y="4868863"/>
            <a:ext cx="4679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32815" name="Line 15"/>
          <p:cNvSpPr>
            <a:spLocks noChangeShapeType="1"/>
          </p:cNvSpPr>
          <p:nvPr/>
        </p:nvSpPr>
        <p:spPr bwMode="auto">
          <a:xfrm>
            <a:off x="3563938" y="6092825"/>
            <a:ext cx="4679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32817" name="Text Box 17"/>
          <p:cNvSpPr txBox="1">
            <a:spLocks noChangeArrowheads="1"/>
          </p:cNvSpPr>
          <p:nvPr/>
        </p:nvSpPr>
        <p:spPr bwMode="auto">
          <a:xfrm>
            <a:off x="-107950" y="3573463"/>
            <a:ext cx="273526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1" dirty="0"/>
              <a:t>Aussi, </a:t>
            </a:r>
          </a:p>
          <a:p>
            <a:r>
              <a:rPr lang="fr-FR" b="1" dirty="0"/>
              <a:t>pour la suite de cet exposé, </a:t>
            </a:r>
          </a:p>
          <a:p>
            <a:r>
              <a:rPr lang="fr-FR" b="1" dirty="0"/>
              <a:t>nous travaillerons tout d’abord avec</a:t>
            </a:r>
          </a:p>
          <a:p>
            <a:r>
              <a:rPr lang="fr-FR" b="1" dirty="0"/>
              <a:t>une échelle altimétrique</a:t>
            </a:r>
            <a:r>
              <a:rPr lang="fr-F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524328" y="6309320"/>
            <a:ext cx="1406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Température</a:t>
            </a:r>
            <a:endParaRPr lang="fr-FR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3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2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2" grpId="0" animBg="1"/>
      <p:bldP spid="332803" grpId="0" autoUpdateAnimBg="0"/>
      <p:bldP spid="332806" grpId="0" autoUpdateAnimBg="0"/>
      <p:bldP spid="332807" grpId="0" autoUpdateAnimBg="0"/>
      <p:bldP spid="332808" grpId="0" autoUpdateAnimBg="0"/>
      <p:bldP spid="332809" grpId="0" autoUpdateAnimBg="0"/>
      <p:bldP spid="332810" grpId="0" autoUpdateAnimBg="0"/>
      <p:bldP spid="332811" grpId="0" autoUpdateAnimBg="0"/>
      <p:bldP spid="332812" grpId="0" animBg="1"/>
      <p:bldP spid="332813" grpId="0" animBg="1"/>
      <p:bldP spid="332814" grpId="0" animBg="1"/>
      <p:bldP spid="332815" grpId="0" animBg="1"/>
      <p:bldP spid="3328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Variation de la pression avec l’altitude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Approximativement : -12% /1000 m</a:t>
            </a:r>
          </a:p>
          <a:p>
            <a:pPr marL="0" indent="0">
              <a:buNone/>
            </a:pPr>
            <a:r>
              <a:rPr lang="fr-FR" dirty="0" smtClean="0"/>
              <a:t>1000m        :       900 </a:t>
            </a:r>
            <a:r>
              <a:rPr lang="fr-FR" dirty="0" err="1" smtClean="0"/>
              <a:t>hPa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1500m        :        850 </a:t>
            </a:r>
            <a:r>
              <a:rPr lang="fr-FR" dirty="0" err="1" smtClean="0"/>
              <a:t>hPa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2000m        :        800 </a:t>
            </a:r>
            <a:r>
              <a:rPr lang="fr-FR" dirty="0" err="1" smtClean="0"/>
              <a:t>hPa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3000m        :        700 </a:t>
            </a:r>
            <a:r>
              <a:rPr lang="fr-FR" dirty="0" err="1" smtClean="0"/>
              <a:t>hPa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5500m        :        500 </a:t>
            </a:r>
            <a:r>
              <a:rPr lang="fr-FR" dirty="0" err="1" smtClean="0"/>
              <a:t>hPa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9069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99" name="AutoShape 43"/>
          <p:cNvSpPr>
            <a:spLocks noChangeArrowheads="1"/>
          </p:cNvSpPr>
          <p:nvPr/>
        </p:nvSpPr>
        <p:spPr bwMode="auto">
          <a:xfrm>
            <a:off x="1295400" y="685800"/>
            <a:ext cx="2286000" cy="2286000"/>
          </a:xfrm>
          <a:prstGeom prst="horizontalScroll">
            <a:avLst>
              <a:gd name="adj" fmla="val 8875"/>
            </a:avLst>
          </a:prstGeom>
          <a:gradFill rotWithShape="0">
            <a:gsLst>
              <a:gs pos="0">
                <a:schemeClr val="folHlink"/>
              </a:gs>
              <a:gs pos="50000">
                <a:srgbClr val="FFFFC5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4D4D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230188" y="77788"/>
            <a:ext cx="860742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36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L'EMAGRAMME </a:t>
            </a:r>
            <a:r>
              <a:rPr lang="fr-FR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90°</a:t>
            </a:r>
          </a:p>
        </p:txBody>
      </p:sp>
      <p:sp>
        <p:nvSpPr>
          <p:cNvPr id="121863" name="Rectangle 7"/>
          <p:cNvSpPr>
            <a:spLocks noChangeArrowheads="1"/>
          </p:cNvSpPr>
          <p:nvPr/>
        </p:nvSpPr>
        <p:spPr bwMode="auto">
          <a:xfrm>
            <a:off x="0" y="4725144"/>
            <a:ext cx="31242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dirty="0">
                <a:latin typeface="Comic Sans MS" pitchFamily="66" charset="0"/>
              </a:rPr>
              <a:t>Compte tenu de la décroissance de la température, la courbe d'état est penchée à gauche et sort rapidement de la feuille.</a:t>
            </a:r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3179763" y="990600"/>
            <a:ext cx="5632450" cy="5556250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1676400" y="1066800"/>
            <a:ext cx="1905000" cy="1371600"/>
            <a:chOff x="1056" y="672"/>
            <a:chExt cx="1200" cy="864"/>
          </a:xfrm>
        </p:grpSpPr>
        <p:sp>
          <p:nvSpPr>
            <p:cNvPr id="121900" name="Line 44"/>
            <p:cNvSpPr>
              <a:spLocks noChangeShapeType="1"/>
            </p:cNvSpPr>
            <p:nvPr/>
          </p:nvSpPr>
          <p:spPr bwMode="auto">
            <a:xfrm flipH="1">
              <a:off x="1056" y="768"/>
              <a:ext cx="1152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1901" name="Line 45"/>
            <p:cNvSpPr>
              <a:spLocks noChangeShapeType="1"/>
            </p:cNvSpPr>
            <p:nvPr/>
          </p:nvSpPr>
          <p:spPr bwMode="auto">
            <a:xfrm flipH="1">
              <a:off x="1056" y="1152"/>
              <a:ext cx="1200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1902" name="Line 46"/>
            <p:cNvSpPr>
              <a:spLocks noChangeShapeType="1"/>
            </p:cNvSpPr>
            <p:nvPr/>
          </p:nvSpPr>
          <p:spPr bwMode="auto">
            <a:xfrm flipH="1">
              <a:off x="1056" y="1536"/>
              <a:ext cx="1200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grpSp>
          <p:nvGrpSpPr>
            <p:cNvPr id="3" name="Group 58"/>
            <p:cNvGrpSpPr>
              <a:grpSpLocks/>
            </p:cNvGrpSpPr>
            <p:nvPr/>
          </p:nvGrpSpPr>
          <p:grpSpPr bwMode="auto">
            <a:xfrm>
              <a:off x="1296" y="672"/>
              <a:ext cx="768" cy="816"/>
              <a:chOff x="2256" y="624"/>
              <a:chExt cx="768" cy="816"/>
            </a:xfrm>
          </p:grpSpPr>
          <p:sp>
            <p:nvSpPr>
              <p:cNvPr id="121903" name="Line 47"/>
              <p:cNvSpPr>
                <a:spLocks noChangeShapeType="1"/>
              </p:cNvSpPr>
              <p:nvPr/>
            </p:nvSpPr>
            <p:spPr bwMode="auto">
              <a:xfrm>
                <a:off x="2352" y="624"/>
                <a:ext cx="0" cy="768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1904" name="Line 48"/>
              <p:cNvSpPr>
                <a:spLocks noChangeShapeType="1"/>
              </p:cNvSpPr>
              <p:nvPr/>
            </p:nvSpPr>
            <p:spPr bwMode="auto">
              <a:xfrm>
                <a:off x="2256" y="624"/>
                <a:ext cx="0" cy="816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1905" name="Line 49"/>
              <p:cNvSpPr>
                <a:spLocks noChangeShapeType="1"/>
              </p:cNvSpPr>
              <p:nvPr/>
            </p:nvSpPr>
            <p:spPr bwMode="auto">
              <a:xfrm>
                <a:off x="2448" y="624"/>
                <a:ext cx="0" cy="816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1906" name="Line 50"/>
              <p:cNvSpPr>
                <a:spLocks noChangeShapeType="1"/>
              </p:cNvSpPr>
              <p:nvPr/>
            </p:nvSpPr>
            <p:spPr bwMode="auto">
              <a:xfrm>
                <a:off x="2544" y="624"/>
                <a:ext cx="0" cy="816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1907" name="Line 51"/>
              <p:cNvSpPr>
                <a:spLocks noChangeShapeType="1"/>
              </p:cNvSpPr>
              <p:nvPr/>
            </p:nvSpPr>
            <p:spPr bwMode="auto">
              <a:xfrm>
                <a:off x="2640" y="624"/>
                <a:ext cx="0" cy="816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1908" name="Line 52"/>
              <p:cNvSpPr>
                <a:spLocks noChangeShapeType="1"/>
              </p:cNvSpPr>
              <p:nvPr/>
            </p:nvSpPr>
            <p:spPr bwMode="auto">
              <a:xfrm>
                <a:off x="2736" y="624"/>
                <a:ext cx="0" cy="816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1909" name="Line 53"/>
              <p:cNvSpPr>
                <a:spLocks noChangeShapeType="1"/>
              </p:cNvSpPr>
              <p:nvPr/>
            </p:nvSpPr>
            <p:spPr bwMode="auto">
              <a:xfrm>
                <a:off x="2832" y="624"/>
                <a:ext cx="0" cy="816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1910" name="Line 54"/>
              <p:cNvSpPr>
                <a:spLocks noChangeShapeType="1"/>
              </p:cNvSpPr>
              <p:nvPr/>
            </p:nvSpPr>
            <p:spPr bwMode="auto">
              <a:xfrm>
                <a:off x="2928" y="624"/>
                <a:ext cx="0" cy="816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1911" name="Line 55"/>
              <p:cNvSpPr>
                <a:spLocks noChangeShapeType="1"/>
              </p:cNvSpPr>
              <p:nvPr/>
            </p:nvSpPr>
            <p:spPr bwMode="auto">
              <a:xfrm>
                <a:off x="3024" y="624"/>
                <a:ext cx="0" cy="816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</p:grpSp>
      <p:pic>
        <p:nvPicPr>
          <p:cNvPr id="12186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066800"/>
            <a:ext cx="534511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200400" y="1752600"/>
            <a:ext cx="2971800" cy="4572000"/>
            <a:chOff x="2016" y="1104"/>
            <a:chExt cx="1872" cy="2880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496" y="1920"/>
              <a:ext cx="96" cy="96"/>
              <a:chOff x="384" y="3840"/>
              <a:chExt cx="144" cy="144"/>
            </a:xfrm>
          </p:grpSpPr>
          <p:sp>
            <p:nvSpPr>
              <p:cNvPr id="121868" name="Freeform 12"/>
              <p:cNvSpPr>
                <a:spLocks/>
              </p:cNvSpPr>
              <p:nvPr/>
            </p:nvSpPr>
            <p:spPr bwMode="auto">
              <a:xfrm>
                <a:off x="384" y="3840"/>
                <a:ext cx="144" cy="9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144" y="0"/>
                  </a:cxn>
                </a:cxnLst>
                <a:rect l="0" t="0" r="r" b="b"/>
                <a:pathLst>
                  <a:path w="144" h="96">
                    <a:moveTo>
                      <a:pt x="0" y="96"/>
                    </a:moveTo>
                    <a:cubicBezTo>
                      <a:pt x="60" y="56"/>
                      <a:pt x="120" y="16"/>
                      <a:pt x="144" y="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1869" name="Line 13"/>
              <p:cNvSpPr>
                <a:spLocks noChangeShapeType="1"/>
              </p:cNvSpPr>
              <p:nvPr/>
            </p:nvSpPr>
            <p:spPr bwMode="auto">
              <a:xfrm>
                <a:off x="384" y="3840"/>
                <a:ext cx="144" cy="14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3792" y="3888"/>
              <a:ext cx="96" cy="96"/>
              <a:chOff x="384" y="3840"/>
              <a:chExt cx="144" cy="144"/>
            </a:xfrm>
          </p:grpSpPr>
          <p:sp>
            <p:nvSpPr>
              <p:cNvPr id="121871" name="Freeform 15"/>
              <p:cNvSpPr>
                <a:spLocks/>
              </p:cNvSpPr>
              <p:nvPr/>
            </p:nvSpPr>
            <p:spPr bwMode="auto">
              <a:xfrm>
                <a:off x="384" y="3840"/>
                <a:ext cx="144" cy="9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144" y="0"/>
                  </a:cxn>
                </a:cxnLst>
                <a:rect l="0" t="0" r="r" b="b"/>
                <a:pathLst>
                  <a:path w="144" h="96">
                    <a:moveTo>
                      <a:pt x="0" y="96"/>
                    </a:moveTo>
                    <a:cubicBezTo>
                      <a:pt x="60" y="56"/>
                      <a:pt x="120" y="16"/>
                      <a:pt x="144" y="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1872" name="Line 16"/>
              <p:cNvSpPr>
                <a:spLocks noChangeShapeType="1"/>
              </p:cNvSpPr>
              <p:nvPr/>
            </p:nvSpPr>
            <p:spPr bwMode="auto">
              <a:xfrm>
                <a:off x="384" y="3840"/>
                <a:ext cx="144" cy="14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3600" y="3504"/>
              <a:ext cx="96" cy="96"/>
              <a:chOff x="384" y="3840"/>
              <a:chExt cx="144" cy="144"/>
            </a:xfrm>
          </p:grpSpPr>
          <p:sp>
            <p:nvSpPr>
              <p:cNvPr id="121874" name="Freeform 18"/>
              <p:cNvSpPr>
                <a:spLocks/>
              </p:cNvSpPr>
              <p:nvPr/>
            </p:nvSpPr>
            <p:spPr bwMode="auto">
              <a:xfrm>
                <a:off x="384" y="3840"/>
                <a:ext cx="144" cy="9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144" y="0"/>
                  </a:cxn>
                </a:cxnLst>
                <a:rect l="0" t="0" r="r" b="b"/>
                <a:pathLst>
                  <a:path w="144" h="96">
                    <a:moveTo>
                      <a:pt x="0" y="96"/>
                    </a:moveTo>
                    <a:cubicBezTo>
                      <a:pt x="60" y="56"/>
                      <a:pt x="120" y="16"/>
                      <a:pt x="144" y="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1875" name="Line 19"/>
              <p:cNvSpPr>
                <a:spLocks noChangeShapeType="1"/>
              </p:cNvSpPr>
              <p:nvPr/>
            </p:nvSpPr>
            <p:spPr bwMode="auto">
              <a:xfrm>
                <a:off x="384" y="3840"/>
                <a:ext cx="144" cy="14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3360" y="3072"/>
              <a:ext cx="96" cy="96"/>
              <a:chOff x="384" y="3840"/>
              <a:chExt cx="144" cy="144"/>
            </a:xfrm>
          </p:grpSpPr>
          <p:sp>
            <p:nvSpPr>
              <p:cNvPr id="121877" name="Freeform 21"/>
              <p:cNvSpPr>
                <a:spLocks/>
              </p:cNvSpPr>
              <p:nvPr/>
            </p:nvSpPr>
            <p:spPr bwMode="auto">
              <a:xfrm>
                <a:off x="384" y="3840"/>
                <a:ext cx="144" cy="9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144" y="0"/>
                  </a:cxn>
                </a:cxnLst>
                <a:rect l="0" t="0" r="r" b="b"/>
                <a:pathLst>
                  <a:path w="144" h="96">
                    <a:moveTo>
                      <a:pt x="0" y="96"/>
                    </a:moveTo>
                    <a:cubicBezTo>
                      <a:pt x="60" y="56"/>
                      <a:pt x="120" y="16"/>
                      <a:pt x="144" y="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1878" name="Line 22"/>
              <p:cNvSpPr>
                <a:spLocks noChangeShapeType="1"/>
              </p:cNvSpPr>
              <p:nvPr/>
            </p:nvSpPr>
            <p:spPr bwMode="auto">
              <a:xfrm>
                <a:off x="384" y="3840"/>
                <a:ext cx="144" cy="14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3072" y="2688"/>
              <a:ext cx="96" cy="96"/>
              <a:chOff x="384" y="3840"/>
              <a:chExt cx="144" cy="144"/>
            </a:xfrm>
          </p:grpSpPr>
          <p:sp>
            <p:nvSpPr>
              <p:cNvPr id="121880" name="Freeform 24"/>
              <p:cNvSpPr>
                <a:spLocks/>
              </p:cNvSpPr>
              <p:nvPr/>
            </p:nvSpPr>
            <p:spPr bwMode="auto">
              <a:xfrm>
                <a:off x="384" y="3840"/>
                <a:ext cx="144" cy="9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144" y="0"/>
                  </a:cxn>
                </a:cxnLst>
                <a:rect l="0" t="0" r="r" b="b"/>
                <a:pathLst>
                  <a:path w="144" h="96">
                    <a:moveTo>
                      <a:pt x="0" y="96"/>
                    </a:moveTo>
                    <a:cubicBezTo>
                      <a:pt x="60" y="56"/>
                      <a:pt x="120" y="16"/>
                      <a:pt x="144" y="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1881" name="Line 25"/>
              <p:cNvSpPr>
                <a:spLocks noChangeShapeType="1"/>
              </p:cNvSpPr>
              <p:nvPr/>
            </p:nvSpPr>
            <p:spPr bwMode="auto">
              <a:xfrm>
                <a:off x="384" y="3840"/>
                <a:ext cx="144" cy="14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2688" y="2304"/>
              <a:ext cx="96" cy="96"/>
              <a:chOff x="384" y="3840"/>
              <a:chExt cx="144" cy="144"/>
            </a:xfrm>
          </p:grpSpPr>
          <p:sp>
            <p:nvSpPr>
              <p:cNvPr id="121883" name="Freeform 27"/>
              <p:cNvSpPr>
                <a:spLocks/>
              </p:cNvSpPr>
              <p:nvPr/>
            </p:nvSpPr>
            <p:spPr bwMode="auto">
              <a:xfrm>
                <a:off x="384" y="3840"/>
                <a:ext cx="144" cy="9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144" y="0"/>
                  </a:cxn>
                </a:cxnLst>
                <a:rect l="0" t="0" r="r" b="b"/>
                <a:pathLst>
                  <a:path w="144" h="96">
                    <a:moveTo>
                      <a:pt x="0" y="96"/>
                    </a:moveTo>
                    <a:cubicBezTo>
                      <a:pt x="60" y="56"/>
                      <a:pt x="120" y="16"/>
                      <a:pt x="144" y="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1884" name="Line 28"/>
              <p:cNvSpPr>
                <a:spLocks noChangeShapeType="1"/>
              </p:cNvSpPr>
              <p:nvPr/>
            </p:nvSpPr>
            <p:spPr bwMode="auto">
              <a:xfrm>
                <a:off x="384" y="3840"/>
                <a:ext cx="144" cy="14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1" name="Group 29"/>
            <p:cNvGrpSpPr>
              <a:grpSpLocks/>
            </p:cNvGrpSpPr>
            <p:nvPr/>
          </p:nvGrpSpPr>
          <p:grpSpPr bwMode="auto">
            <a:xfrm>
              <a:off x="2400" y="1536"/>
              <a:ext cx="96" cy="96"/>
              <a:chOff x="384" y="3840"/>
              <a:chExt cx="144" cy="144"/>
            </a:xfrm>
          </p:grpSpPr>
          <p:sp>
            <p:nvSpPr>
              <p:cNvPr id="121886" name="Freeform 30"/>
              <p:cNvSpPr>
                <a:spLocks/>
              </p:cNvSpPr>
              <p:nvPr/>
            </p:nvSpPr>
            <p:spPr bwMode="auto">
              <a:xfrm>
                <a:off x="384" y="3840"/>
                <a:ext cx="144" cy="9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144" y="0"/>
                  </a:cxn>
                </a:cxnLst>
                <a:rect l="0" t="0" r="r" b="b"/>
                <a:pathLst>
                  <a:path w="144" h="96">
                    <a:moveTo>
                      <a:pt x="0" y="96"/>
                    </a:moveTo>
                    <a:cubicBezTo>
                      <a:pt x="60" y="56"/>
                      <a:pt x="120" y="16"/>
                      <a:pt x="144" y="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1887" name="Line 31"/>
              <p:cNvSpPr>
                <a:spLocks noChangeShapeType="1"/>
              </p:cNvSpPr>
              <p:nvPr/>
            </p:nvSpPr>
            <p:spPr bwMode="auto">
              <a:xfrm>
                <a:off x="384" y="3840"/>
                <a:ext cx="144" cy="14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2" name="Group 32"/>
            <p:cNvGrpSpPr>
              <a:grpSpLocks/>
            </p:cNvGrpSpPr>
            <p:nvPr/>
          </p:nvGrpSpPr>
          <p:grpSpPr bwMode="auto">
            <a:xfrm>
              <a:off x="2016" y="1104"/>
              <a:ext cx="96" cy="96"/>
              <a:chOff x="384" y="3840"/>
              <a:chExt cx="144" cy="144"/>
            </a:xfrm>
          </p:grpSpPr>
          <p:sp>
            <p:nvSpPr>
              <p:cNvPr id="121889" name="Freeform 33"/>
              <p:cNvSpPr>
                <a:spLocks/>
              </p:cNvSpPr>
              <p:nvPr/>
            </p:nvSpPr>
            <p:spPr bwMode="auto">
              <a:xfrm>
                <a:off x="384" y="3840"/>
                <a:ext cx="144" cy="9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144" y="0"/>
                  </a:cxn>
                </a:cxnLst>
                <a:rect l="0" t="0" r="r" b="b"/>
                <a:pathLst>
                  <a:path w="144" h="96">
                    <a:moveTo>
                      <a:pt x="0" y="96"/>
                    </a:moveTo>
                    <a:cubicBezTo>
                      <a:pt x="60" y="56"/>
                      <a:pt x="120" y="16"/>
                      <a:pt x="144" y="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1890" name="Line 34"/>
              <p:cNvSpPr>
                <a:spLocks noChangeShapeType="1"/>
              </p:cNvSpPr>
              <p:nvPr/>
            </p:nvSpPr>
            <p:spPr bwMode="auto">
              <a:xfrm>
                <a:off x="384" y="3840"/>
                <a:ext cx="144" cy="14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3" name="Group 35"/>
          <p:cNvGrpSpPr>
            <a:grpSpLocks/>
          </p:cNvGrpSpPr>
          <p:nvPr/>
        </p:nvGrpSpPr>
        <p:grpSpPr bwMode="auto">
          <a:xfrm>
            <a:off x="3352800" y="1905000"/>
            <a:ext cx="2667000" cy="4267200"/>
            <a:chOff x="2112" y="1200"/>
            <a:chExt cx="1680" cy="2688"/>
          </a:xfrm>
        </p:grpSpPr>
        <p:sp>
          <p:nvSpPr>
            <p:cNvPr id="121892" name="Line 36"/>
            <p:cNvSpPr>
              <a:spLocks noChangeShapeType="1"/>
            </p:cNvSpPr>
            <p:nvPr/>
          </p:nvSpPr>
          <p:spPr bwMode="auto">
            <a:xfrm flipH="1" flipV="1">
              <a:off x="3696" y="3600"/>
              <a:ext cx="96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1893" name="Line 37"/>
            <p:cNvSpPr>
              <a:spLocks noChangeShapeType="1"/>
            </p:cNvSpPr>
            <p:nvPr/>
          </p:nvSpPr>
          <p:spPr bwMode="auto">
            <a:xfrm flipH="1" flipV="1">
              <a:off x="3456" y="3168"/>
              <a:ext cx="144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1894" name="Line 38"/>
            <p:cNvSpPr>
              <a:spLocks noChangeShapeType="1"/>
            </p:cNvSpPr>
            <p:nvPr/>
          </p:nvSpPr>
          <p:spPr bwMode="auto">
            <a:xfrm flipH="1" flipV="1">
              <a:off x="3168" y="2784"/>
              <a:ext cx="192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1895" name="Line 39"/>
            <p:cNvSpPr>
              <a:spLocks noChangeShapeType="1"/>
            </p:cNvSpPr>
            <p:nvPr/>
          </p:nvSpPr>
          <p:spPr bwMode="auto">
            <a:xfrm flipH="1" flipV="1">
              <a:off x="2784" y="2400"/>
              <a:ext cx="28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1896" name="Line 40"/>
            <p:cNvSpPr>
              <a:spLocks noChangeShapeType="1"/>
            </p:cNvSpPr>
            <p:nvPr/>
          </p:nvSpPr>
          <p:spPr bwMode="auto">
            <a:xfrm flipH="1" flipV="1">
              <a:off x="2565" y="2016"/>
              <a:ext cx="123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1897" name="Line 41"/>
            <p:cNvSpPr>
              <a:spLocks noChangeShapeType="1"/>
            </p:cNvSpPr>
            <p:nvPr/>
          </p:nvSpPr>
          <p:spPr bwMode="auto">
            <a:xfrm flipH="1" flipV="1">
              <a:off x="2448" y="1632"/>
              <a:ext cx="8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1898" name="Line 42"/>
            <p:cNvSpPr>
              <a:spLocks noChangeShapeType="1"/>
            </p:cNvSpPr>
            <p:nvPr/>
          </p:nvSpPr>
          <p:spPr bwMode="auto">
            <a:xfrm flipH="1" flipV="1">
              <a:off x="2112" y="1200"/>
              <a:ext cx="288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" name="Group 64"/>
          <p:cNvGrpSpPr>
            <a:grpSpLocks/>
          </p:cNvGrpSpPr>
          <p:nvPr/>
        </p:nvGrpSpPr>
        <p:grpSpPr bwMode="auto">
          <a:xfrm>
            <a:off x="1981200" y="1143000"/>
            <a:ext cx="152400" cy="152400"/>
            <a:chOff x="1248" y="720"/>
            <a:chExt cx="96" cy="96"/>
          </a:xfrm>
        </p:grpSpPr>
        <p:sp>
          <p:nvSpPr>
            <p:cNvPr id="121917" name="Freeform 61"/>
            <p:cNvSpPr>
              <a:spLocks/>
            </p:cNvSpPr>
            <p:nvPr/>
          </p:nvSpPr>
          <p:spPr bwMode="auto">
            <a:xfrm>
              <a:off x="1248" y="720"/>
              <a:ext cx="96" cy="96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96"/>
                </a:cxn>
              </a:cxnLst>
              <a:rect l="0" t="0" r="r" b="b"/>
              <a:pathLst>
                <a:path w="96" h="96">
                  <a:moveTo>
                    <a:pt x="96" y="0"/>
                  </a:moveTo>
                  <a:cubicBezTo>
                    <a:pt x="56" y="40"/>
                    <a:pt x="16" y="80"/>
                    <a:pt x="0" y="96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1918" name="Line 62"/>
            <p:cNvSpPr>
              <a:spLocks noChangeShapeType="1"/>
            </p:cNvSpPr>
            <p:nvPr/>
          </p:nvSpPr>
          <p:spPr bwMode="auto">
            <a:xfrm>
              <a:off x="1248" y="720"/>
              <a:ext cx="96" cy="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1919" name="Line 63"/>
          <p:cNvSpPr>
            <a:spLocks noChangeShapeType="1"/>
          </p:cNvSpPr>
          <p:nvPr/>
        </p:nvSpPr>
        <p:spPr bwMode="auto">
          <a:xfrm flipH="1" flipV="1">
            <a:off x="2133600" y="1295400"/>
            <a:ext cx="1066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8" name="ZoneTexte 57"/>
          <p:cNvSpPr txBox="1"/>
          <p:nvPr/>
        </p:nvSpPr>
        <p:spPr>
          <a:xfrm>
            <a:off x="0" y="3284984"/>
            <a:ext cx="40895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On reporte sur ce graphique les </a:t>
            </a:r>
          </a:p>
          <a:p>
            <a:r>
              <a:rPr lang="fr-FR" dirty="0" smtClean="0">
                <a:latin typeface="Comic Sans MS" pitchFamily="66" charset="0"/>
              </a:rPr>
              <a:t>températures mesurées par sondage</a:t>
            </a:r>
          </a:p>
          <a:p>
            <a:r>
              <a:rPr lang="fr-FR" dirty="0" smtClean="0">
                <a:latin typeface="Comic Sans MS" pitchFamily="66" charset="0"/>
              </a:rPr>
              <a:t>et on le verra plus loin, l’humidité</a:t>
            </a:r>
            <a:endParaRPr lang="fr-FR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21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2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99" grpId="0" animBg="1"/>
      <p:bldP spid="121862" grpId="0" autoUpdateAnimBg="0"/>
      <p:bldP spid="121863" grpId="0" autoUpdateAnimBg="0"/>
      <p:bldP spid="121864" grpId="0" animBg="1"/>
      <p:bldP spid="1219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3074"/>
          <p:cNvSpPr>
            <a:spLocks noChangeArrowheads="1"/>
          </p:cNvSpPr>
          <p:nvPr/>
        </p:nvSpPr>
        <p:spPr bwMode="auto">
          <a:xfrm>
            <a:off x="230188" y="77788"/>
            <a:ext cx="860742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36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L'EMAGRAMME </a:t>
            </a:r>
            <a:r>
              <a:rPr lang="fr-FR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90°</a:t>
            </a:r>
          </a:p>
        </p:txBody>
      </p:sp>
      <p:sp>
        <p:nvSpPr>
          <p:cNvPr id="130051" name="Text Box 3075"/>
          <p:cNvSpPr txBox="1">
            <a:spLocks noChangeArrowheads="1"/>
          </p:cNvSpPr>
          <p:nvPr/>
        </p:nvSpPr>
        <p:spPr bwMode="auto">
          <a:xfrm>
            <a:off x="228600" y="914400"/>
            <a:ext cx="2971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/>
              <a:t>Pour que la courbe d'état </a:t>
            </a:r>
            <a:r>
              <a:rPr lang="fr-FR" sz="2400" b="1" dirty="0" smtClean="0"/>
              <a:t>soit sensiblement </a:t>
            </a:r>
            <a:r>
              <a:rPr lang="fr-FR" sz="2400" b="1" dirty="0"/>
              <a:t>verticale, </a:t>
            </a:r>
            <a:r>
              <a:rPr lang="fr-FR" sz="2400" b="1" dirty="0" smtClean="0"/>
              <a:t>on a </a:t>
            </a:r>
            <a:r>
              <a:rPr lang="fr-FR" sz="2400" b="1" dirty="0"/>
              <a:t>inventé l'</a:t>
            </a:r>
            <a:r>
              <a:rPr lang="fr-FR" sz="2400" b="1" dirty="0" err="1"/>
              <a:t>émagramme</a:t>
            </a:r>
            <a:r>
              <a:rPr lang="fr-FR" sz="2400" b="1" dirty="0"/>
              <a:t> </a:t>
            </a:r>
            <a:r>
              <a:rPr lang="fr-FR" sz="2400" b="1" dirty="0" smtClean="0"/>
              <a:t>oblique.</a:t>
            </a:r>
            <a:endParaRPr lang="fr-FR" sz="2400" b="1" dirty="0"/>
          </a:p>
        </p:txBody>
      </p:sp>
      <p:grpSp>
        <p:nvGrpSpPr>
          <p:cNvPr id="2" name="Group 3082"/>
          <p:cNvGrpSpPr>
            <a:grpSpLocks/>
          </p:cNvGrpSpPr>
          <p:nvPr/>
        </p:nvGrpSpPr>
        <p:grpSpPr bwMode="auto">
          <a:xfrm>
            <a:off x="6324600" y="76200"/>
            <a:ext cx="466725" cy="652463"/>
            <a:chOff x="1810" y="3574"/>
            <a:chExt cx="294" cy="411"/>
          </a:xfrm>
        </p:grpSpPr>
        <p:sp>
          <p:nvSpPr>
            <p:cNvPr id="130056" name="Freeform 3080"/>
            <p:cNvSpPr>
              <a:spLocks/>
            </p:cNvSpPr>
            <p:nvPr/>
          </p:nvSpPr>
          <p:spPr bwMode="auto">
            <a:xfrm>
              <a:off x="1810" y="3574"/>
              <a:ext cx="294" cy="387"/>
            </a:xfrm>
            <a:custGeom>
              <a:avLst/>
              <a:gdLst/>
              <a:ahLst/>
              <a:cxnLst>
                <a:cxn ang="0">
                  <a:pos x="0" y="387"/>
                </a:cxn>
                <a:cxn ang="0">
                  <a:pos x="158" y="170"/>
                </a:cxn>
                <a:cxn ang="0">
                  <a:pos x="294" y="0"/>
                </a:cxn>
              </a:cxnLst>
              <a:rect l="0" t="0" r="r" b="b"/>
              <a:pathLst>
                <a:path w="294" h="387">
                  <a:moveTo>
                    <a:pt x="0" y="387"/>
                  </a:moveTo>
                  <a:cubicBezTo>
                    <a:pt x="28" y="353"/>
                    <a:pt x="109" y="234"/>
                    <a:pt x="158" y="170"/>
                  </a:cubicBezTo>
                  <a:cubicBezTo>
                    <a:pt x="207" y="106"/>
                    <a:pt x="266" y="36"/>
                    <a:pt x="294" y="0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30057" name="Freeform 3081"/>
            <p:cNvSpPr>
              <a:spLocks/>
            </p:cNvSpPr>
            <p:nvPr/>
          </p:nvSpPr>
          <p:spPr bwMode="auto">
            <a:xfrm>
              <a:off x="1881" y="3597"/>
              <a:ext cx="211" cy="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7" y="147"/>
                </a:cxn>
                <a:cxn ang="0">
                  <a:pos x="211" y="388"/>
                </a:cxn>
              </a:cxnLst>
              <a:rect l="0" t="0" r="r" b="b"/>
              <a:pathLst>
                <a:path w="211" h="388">
                  <a:moveTo>
                    <a:pt x="0" y="0"/>
                  </a:moveTo>
                  <a:cubicBezTo>
                    <a:pt x="14" y="22"/>
                    <a:pt x="52" y="82"/>
                    <a:pt x="87" y="147"/>
                  </a:cubicBezTo>
                  <a:cubicBezTo>
                    <a:pt x="122" y="212"/>
                    <a:pt x="185" y="338"/>
                    <a:pt x="211" y="388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30059" name="Text Box 3083"/>
          <p:cNvSpPr txBox="1">
            <a:spLocks noChangeArrowheads="1"/>
          </p:cNvSpPr>
          <p:nvPr/>
        </p:nvSpPr>
        <p:spPr bwMode="auto">
          <a:xfrm>
            <a:off x="6781800" y="152400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45°</a:t>
            </a:r>
          </a:p>
        </p:txBody>
      </p:sp>
      <p:sp>
        <p:nvSpPr>
          <p:cNvPr id="130060" name="Rectangle 3084"/>
          <p:cNvSpPr>
            <a:spLocks noChangeArrowheads="1"/>
          </p:cNvSpPr>
          <p:nvPr/>
        </p:nvSpPr>
        <p:spPr bwMode="auto">
          <a:xfrm>
            <a:off x="3276600" y="838200"/>
            <a:ext cx="5867400" cy="5791200"/>
          </a:xfrm>
          <a:prstGeom prst="rect">
            <a:avLst/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30061" name="Picture 30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7183" y="990600"/>
            <a:ext cx="5640833" cy="552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3133"/>
          <p:cNvGrpSpPr>
            <a:grpSpLocks/>
          </p:cNvGrpSpPr>
          <p:nvPr/>
        </p:nvGrpSpPr>
        <p:grpSpPr bwMode="auto">
          <a:xfrm>
            <a:off x="4876800" y="1066800"/>
            <a:ext cx="2514600" cy="5257800"/>
            <a:chOff x="3072" y="672"/>
            <a:chExt cx="1584" cy="3312"/>
          </a:xfrm>
        </p:grpSpPr>
        <p:grpSp>
          <p:nvGrpSpPr>
            <p:cNvPr id="4" name="Group 3088"/>
            <p:cNvGrpSpPr>
              <a:grpSpLocks/>
            </p:cNvGrpSpPr>
            <p:nvPr/>
          </p:nvGrpSpPr>
          <p:grpSpPr bwMode="auto">
            <a:xfrm>
              <a:off x="3072" y="3888"/>
              <a:ext cx="96" cy="96"/>
              <a:chOff x="3984" y="3888"/>
              <a:chExt cx="144" cy="144"/>
            </a:xfrm>
          </p:grpSpPr>
          <p:sp>
            <p:nvSpPr>
              <p:cNvPr id="130062" name="Line 3086"/>
              <p:cNvSpPr>
                <a:spLocks noChangeShapeType="1"/>
              </p:cNvSpPr>
              <p:nvPr/>
            </p:nvSpPr>
            <p:spPr bwMode="auto">
              <a:xfrm>
                <a:off x="3984" y="3888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063" name="Line 3087"/>
              <p:cNvSpPr>
                <a:spLocks noChangeShapeType="1"/>
              </p:cNvSpPr>
              <p:nvPr/>
            </p:nvSpPr>
            <p:spPr bwMode="auto">
              <a:xfrm flipV="1">
                <a:off x="3984" y="3888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" name="Group 3089"/>
            <p:cNvGrpSpPr>
              <a:grpSpLocks/>
            </p:cNvGrpSpPr>
            <p:nvPr/>
          </p:nvGrpSpPr>
          <p:grpSpPr bwMode="auto">
            <a:xfrm>
              <a:off x="4080" y="3504"/>
              <a:ext cx="96" cy="96"/>
              <a:chOff x="3984" y="3888"/>
              <a:chExt cx="144" cy="144"/>
            </a:xfrm>
          </p:grpSpPr>
          <p:sp>
            <p:nvSpPr>
              <p:cNvPr id="130066" name="Line 3090"/>
              <p:cNvSpPr>
                <a:spLocks noChangeShapeType="1"/>
              </p:cNvSpPr>
              <p:nvPr/>
            </p:nvSpPr>
            <p:spPr bwMode="auto">
              <a:xfrm>
                <a:off x="3984" y="3888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067" name="Line 3091"/>
              <p:cNvSpPr>
                <a:spLocks noChangeShapeType="1"/>
              </p:cNvSpPr>
              <p:nvPr/>
            </p:nvSpPr>
            <p:spPr bwMode="auto">
              <a:xfrm flipV="1">
                <a:off x="3984" y="3888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" name="Group 3092"/>
            <p:cNvGrpSpPr>
              <a:grpSpLocks/>
            </p:cNvGrpSpPr>
            <p:nvPr/>
          </p:nvGrpSpPr>
          <p:grpSpPr bwMode="auto">
            <a:xfrm>
              <a:off x="3984" y="3120"/>
              <a:ext cx="96" cy="96"/>
              <a:chOff x="3984" y="3888"/>
              <a:chExt cx="144" cy="144"/>
            </a:xfrm>
          </p:grpSpPr>
          <p:sp>
            <p:nvSpPr>
              <p:cNvPr id="130069" name="Line 3093"/>
              <p:cNvSpPr>
                <a:spLocks noChangeShapeType="1"/>
              </p:cNvSpPr>
              <p:nvPr/>
            </p:nvSpPr>
            <p:spPr bwMode="auto">
              <a:xfrm>
                <a:off x="3984" y="3888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070" name="Line 3094"/>
              <p:cNvSpPr>
                <a:spLocks noChangeShapeType="1"/>
              </p:cNvSpPr>
              <p:nvPr/>
            </p:nvSpPr>
            <p:spPr bwMode="auto">
              <a:xfrm flipV="1">
                <a:off x="3984" y="3888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7" name="Group 3095"/>
            <p:cNvGrpSpPr>
              <a:grpSpLocks/>
            </p:cNvGrpSpPr>
            <p:nvPr/>
          </p:nvGrpSpPr>
          <p:grpSpPr bwMode="auto">
            <a:xfrm>
              <a:off x="4176" y="2688"/>
              <a:ext cx="96" cy="96"/>
              <a:chOff x="3984" y="3888"/>
              <a:chExt cx="144" cy="144"/>
            </a:xfrm>
          </p:grpSpPr>
          <p:sp>
            <p:nvSpPr>
              <p:cNvPr id="130072" name="Line 3096"/>
              <p:cNvSpPr>
                <a:spLocks noChangeShapeType="1"/>
              </p:cNvSpPr>
              <p:nvPr/>
            </p:nvSpPr>
            <p:spPr bwMode="auto">
              <a:xfrm>
                <a:off x="3984" y="3888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073" name="Line 3097"/>
              <p:cNvSpPr>
                <a:spLocks noChangeShapeType="1"/>
              </p:cNvSpPr>
              <p:nvPr/>
            </p:nvSpPr>
            <p:spPr bwMode="auto">
              <a:xfrm flipV="1">
                <a:off x="3984" y="3888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8" name="Group 3098"/>
            <p:cNvGrpSpPr>
              <a:grpSpLocks/>
            </p:cNvGrpSpPr>
            <p:nvPr/>
          </p:nvGrpSpPr>
          <p:grpSpPr bwMode="auto">
            <a:xfrm>
              <a:off x="4176" y="2256"/>
              <a:ext cx="144" cy="144"/>
              <a:chOff x="3984" y="3888"/>
              <a:chExt cx="144" cy="144"/>
            </a:xfrm>
          </p:grpSpPr>
          <p:sp>
            <p:nvSpPr>
              <p:cNvPr id="130075" name="Line 3099"/>
              <p:cNvSpPr>
                <a:spLocks noChangeShapeType="1"/>
              </p:cNvSpPr>
              <p:nvPr/>
            </p:nvSpPr>
            <p:spPr bwMode="auto">
              <a:xfrm>
                <a:off x="3984" y="3888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076" name="Line 3100"/>
              <p:cNvSpPr>
                <a:spLocks noChangeShapeType="1"/>
              </p:cNvSpPr>
              <p:nvPr/>
            </p:nvSpPr>
            <p:spPr bwMode="auto">
              <a:xfrm flipV="1">
                <a:off x="3984" y="3888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" name="Group 3101"/>
            <p:cNvGrpSpPr>
              <a:grpSpLocks/>
            </p:cNvGrpSpPr>
            <p:nvPr/>
          </p:nvGrpSpPr>
          <p:grpSpPr bwMode="auto">
            <a:xfrm>
              <a:off x="3840" y="1920"/>
              <a:ext cx="96" cy="96"/>
              <a:chOff x="3984" y="3888"/>
              <a:chExt cx="144" cy="144"/>
            </a:xfrm>
          </p:grpSpPr>
          <p:sp>
            <p:nvSpPr>
              <p:cNvPr id="130078" name="Line 3102"/>
              <p:cNvSpPr>
                <a:spLocks noChangeShapeType="1"/>
              </p:cNvSpPr>
              <p:nvPr/>
            </p:nvSpPr>
            <p:spPr bwMode="auto">
              <a:xfrm>
                <a:off x="3984" y="3888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079" name="Line 3103"/>
              <p:cNvSpPr>
                <a:spLocks noChangeShapeType="1"/>
              </p:cNvSpPr>
              <p:nvPr/>
            </p:nvSpPr>
            <p:spPr bwMode="auto">
              <a:xfrm flipV="1">
                <a:off x="3984" y="3888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0" name="Group 3104"/>
            <p:cNvGrpSpPr>
              <a:grpSpLocks/>
            </p:cNvGrpSpPr>
            <p:nvPr/>
          </p:nvGrpSpPr>
          <p:grpSpPr bwMode="auto">
            <a:xfrm>
              <a:off x="3936" y="1488"/>
              <a:ext cx="96" cy="96"/>
              <a:chOff x="3984" y="3888"/>
              <a:chExt cx="144" cy="144"/>
            </a:xfrm>
          </p:grpSpPr>
          <p:sp>
            <p:nvSpPr>
              <p:cNvPr id="130081" name="Line 3105"/>
              <p:cNvSpPr>
                <a:spLocks noChangeShapeType="1"/>
              </p:cNvSpPr>
              <p:nvPr/>
            </p:nvSpPr>
            <p:spPr bwMode="auto">
              <a:xfrm>
                <a:off x="3984" y="3888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082" name="Line 3106"/>
              <p:cNvSpPr>
                <a:spLocks noChangeShapeType="1"/>
              </p:cNvSpPr>
              <p:nvPr/>
            </p:nvSpPr>
            <p:spPr bwMode="auto">
              <a:xfrm flipV="1">
                <a:off x="3984" y="3888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1" name="Group 3107"/>
            <p:cNvGrpSpPr>
              <a:grpSpLocks/>
            </p:cNvGrpSpPr>
            <p:nvPr/>
          </p:nvGrpSpPr>
          <p:grpSpPr bwMode="auto">
            <a:xfrm>
              <a:off x="3888" y="1056"/>
              <a:ext cx="96" cy="144"/>
              <a:chOff x="3984" y="3888"/>
              <a:chExt cx="144" cy="144"/>
            </a:xfrm>
          </p:grpSpPr>
          <p:sp>
            <p:nvSpPr>
              <p:cNvPr id="130084" name="Line 3108"/>
              <p:cNvSpPr>
                <a:spLocks noChangeShapeType="1"/>
              </p:cNvSpPr>
              <p:nvPr/>
            </p:nvSpPr>
            <p:spPr bwMode="auto">
              <a:xfrm>
                <a:off x="3984" y="3888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085" name="Line 3109"/>
              <p:cNvSpPr>
                <a:spLocks noChangeShapeType="1"/>
              </p:cNvSpPr>
              <p:nvPr/>
            </p:nvSpPr>
            <p:spPr bwMode="auto">
              <a:xfrm flipV="1">
                <a:off x="3984" y="3888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2" name="Group 3110"/>
            <p:cNvGrpSpPr>
              <a:grpSpLocks/>
            </p:cNvGrpSpPr>
            <p:nvPr/>
          </p:nvGrpSpPr>
          <p:grpSpPr bwMode="auto">
            <a:xfrm>
              <a:off x="4560" y="672"/>
              <a:ext cx="96" cy="96"/>
              <a:chOff x="3984" y="3888"/>
              <a:chExt cx="144" cy="144"/>
            </a:xfrm>
          </p:grpSpPr>
          <p:sp>
            <p:nvSpPr>
              <p:cNvPr id="130087" name="Line 3111"/>
              <p:cNvSpPr>
                <a:spLocks noChangeShapeType="1"/>
              </p:cNvSpPr>
              <p:nvPr/>
            </p:nvSpPr>
            <p:spPr bwMode="auto">
              <a:xfrm>
                <a:off x="3984" y="3888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088" name="Line 3112"/>
              <p:cNvSpPr>
                <a:spLocks noChangeShapeType="1"/>
              </p:cNvSpPr>
              <p:nvPr/>
            </p:nvSpPr>
            <p:spPr bwMode="auto">
              <a:xfrm flipV="1">
                <a:off x="3984" y="3888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130099" name="Text Box 3123"/>
          <p:cNvSpPr txBox="1">
            <a:spLocks noChangeArrowheads="1"/>
          </p:cNvSpPr>
          <p:nvPr/>
        </p:nvSpPr>
        <p:spPr bwMode="auto">
          <a:xfrm>
            <a:off x="0" y="4419600"/>
            <a:ext cx="3276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/>
              <a:t>L'axe des températures est incliné </a:t>
            </a:r>
            <a:r>
              <a:rPr lang="fr-FR" sz="2400" b="1" dirty="0" smtClean="0"/>
              <a:t>de 45° de plus soit 135°.</a:t>
            </a:r>
            <a:endParaRPr lang="fr-FR" sz="2400" b="1" dirty="0"/>
          </a:p>
        </p:txBody>
      </p:sp>
      <p:grpSp>
        <p:nvGrpSpPr>
          <p:cNvPr id="13" name="Group 3132"/>
          <p:cNvGrpSpPr>
            <a:grpSpLocks/>
          </p:cNvGrpSpPr>
          <p:nvPr/>
        </p:nvGrpSpPr>
        <p:grpSpPr bwMode="auto">
          <a:xfrm>
            <a:off x="5029200" y="1143000"/>
            <a:ext cx="2209800" cy="5105400"/>
            <a:chOff x="3168" y="720"/>
            <a:chExt cx="1392" cy="3216"/>
          </a:xfrm>
        </p:grpSpPr>
        <p:sp>
          <p:nvSpPr>
            <p:cNvPr id="130100" name="Line 3124"/>
            <p:cNvSpPr>
              <a:spLocks noChangeShapeType="1"/>
            </p:cNvSpPr>
            <p:nvPr/>
          </p:nvSpPr>
          <p:spPr bwMode="auto">
            <a:xfrm flipV="1">
              <a:off x="3168" y="3552"/>
              <a:ext cx="91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30101" name="Line 3125"/>
            <p:cNvSpPr>
              <a:spLocks noChangeShapeType="1"/>
            </p:cNvSpPr>
            <p:nvPr/>
          </p:nvSpPr>
          <p:spPr bwMode="auto">
            <a:xfrm flipH="1" flipV="1">
              <a:off x="4032" y="3216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30102" name="Line 3126"/>
            <p:cNvSpPr>
              <a:spLocks noChangeShapeType="1"/>
            </p:cNvSpPr>
            <p:nvPr/>
          </p:nvSpPr>
          <p:spPr bwMode="auto">
            <a:xfrm flipV="1">
              <a:off x="4032" y="2784"/>
              <a:ext cx="144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30103" name="Line 3127"/>
            <p:cNvSpPr>
              <a:spLocks noChangeShapeType="1"/>
            </p:cNvSpPr>
            <p:nvPr/>
          </p:nvSpPr>
          <p:spPr bwMode="auto">
            <a:xfrm flipV="1">
              <a:off x="4224" y="2352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30104" name="Line 3128"/>
            <p:cNvSpPr>
              <a:spLocks noChangeShapeType="1"/>
            </p:cNvSpPr>
            <p:nvPr/>
          </p:nvSpPr>
          <p:spPr bwMode="auto">
            <a:xfrm flipH="1" flipV="1">
              <a:off x="3936" y="2016"/>
              <a:ext cx="24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30105" name="Line 3129"/>
            <p:cNvSpPr>
              <a:spLocks noChangeShapeType="1"/>
            </p:cNvSpPr>
            <p:nvPr/>
          </p:nvSpPr>
          <p:spPr bwMode="auto">
            <a:xfrm flipV="1">
              <a:off x="3888" y="1584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30106" name="Line 3130"/>
            <p:cNvSpPr>
              <a:spLocks noChangeShapeType="1"/>
            </p:cNvSpPr>
            <p:nvPr/>
          </p:nvSpPr>
          <p:spPr bwMode="auto">
            <a:xfrm flipV="1">
              <a:off x="3936" y="1152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30107" name="Line 3131"/>
            <p:cNvSpPr>
              <a:spLocks noChangeShapeType="1"/>
            </p:cNvSpPr>
            <p:nvPr/>
          </p:nvSpPr>
          <p:spPr bwMode="auto">
            <a:xfrm flipV="1">
              <a:off x="3936" y="720"/>
              <a:ext cx="624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15" name="Connecteur droit 14"/>
          <p:cNvCxnSpPr/>
          <p:nvPr/>
        </p:nvCxnSpPr>
        <p:spPr>
          <a:xfrm>
            <a:off x="3779912" y="5562600"/>
            <a:ext cx="1173088" cy="115899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182766" y="6352258"/>
            <a:ext cx="335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Axe des températures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 autoUpdateAnimBg="0"/>
      <p:bldP spid="130051" grpId="0" autoUpdateAnimBg="0"/>
      <p:bldP spid="130059" grpId="0" autoUpdateAnimBg="0"/>
      <p:bldP spid="130060" grpId="0" animBg="1"/>
      <p:bldP spid="130099" grpId="0" autoUpdateAnimBg="0"/>
      <p:bldP spid="1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15571</TotalTime>
  <Words>1870</Words>
  <Application>Microsoft Office PowerPoint</Application>
  <PresentationFormat>Affichage à l'écran (4:3)</PresentationFormat>
  <Paragraphs>376</Paragraphs>
  <Slides>45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46" baseType="lpstr">
      <vt:lpstr>Thème Office</vt:lpstr>
      <vt:lpstr>Présentation Emagramme  Mai 2018  ASUL VOL-LIBRE</vt:lpstr>
      <vt:lpstr>Emagramme késako ?</vt:lpstr>
      <vt:lpstr>Quelles caractéristiques choisir pour déterminer cet ‘ état de la masse d’air ? </vt:lpstr>
      <vt:lpstr>Présentation PowerPoint</vt:lpstr>
      <vt:lpstr>Présentation PowerPoint</vt:lpstr>
      <vt:lpstr>Présentation PowerPoint</vt:lpstr>
      <vt:lpstr>Variation de la pression avec l’altitude</vt:lpstr>
      <vt:lpstr>Présentation PowerPoint</vt:lpstr>
      <vt:lpstr>Présentation PowerPoint</vt:lpstr>
      <vt:lpstr>Présentation PowerPoint</vt:lpstr>
      <vt:lpstr>Adiabatique sèche</vt:lpstr>
      <vt:lpstr>Que se passe-t-il quand on chauffe de l’eau ?</vt:lpstr>
      <vt:lpstr>Enthalpie de vaporisation</vt:lpstr>
      <vt:lpstr>Cas de la formation d’un cumulus</vt:lpstr>
      <vt:lpstr>Comportement d’une bulle d’air quittant le sol</vt:lpstr>
      <vt:lpstr>Présentation PowerPoint</vt:lpstr>
      <vt:lpstr>Présentation PowerPoint</vt:lpstr>
      <vt:lpstr>Présentation PowerPoint</vt:lpstr>
      <vt:lpstr>Courbe d’état ‘typique’ en milieu d’après-midi</vt:lpstr>
      <vt:lpstr>Inversion nocturne Lyon le 15 avril 2018</vt:lpstr>
      <vt:lpstr>Présentation PowerPoint</vt:lpstr>
      <vt:lpstr>Présentation PowerPoint</vt:lpstr>
      <vt:lpstr>l’humidité</vt:lpstr>
      <vt:lpstr>Quantité maximale d’eau contenue  dans 1 M3 d’air</vt:lpstr>
      <vt:lpstr>Présentation PowerPoint</vt:lpstr>
      <vt:lpstr>Présentation PowerPoint</vt:lpstr>
      <vt:lpstr>Présentation PowerPoint</vt:lpstr>
      <vt:lpstr>Pour résumer l’humidité </vt:lpstr>
      <vt:lpstr>Présentation PowerPoint</vt:lpstr>
      <vt:lpstr>Présentation PowerPoint</vt:lpstr>
      <vt:lpstr>Présentation PowerPoint</vt:lpstr>
      <vt:lpstr>Présentation PowerPoint</vt:lpstr>
      <vt:lpstr>Sondage samedi 12 mai 2018 17h Lyon</vt:lpstr>
      <vt:lpstr>Photo satellite samedi 12 mai 2018 17h</vt:lpstr>
      <vt:lpstr>Sondage Dimanche 13 mai 2018 14h Lyon</vt:lpstr>
      <vt:lpstr>Emagramme Lyon 23 Mai 2018 14h</vt:lpstr>
      <vt:lpstr>Et le résultat: impacts de foudre</vt:lpstr>
      <vt:lpstr>Atmosphère trop humide sous l’inversion</vt:lpstr>
      <vt:lpstr>Présentation PowerPoint</vt:lpstr>
      <vt:lpstr>Présentation PowerPoint</vt:lpstr>
      <vt:lpstr>Présentation PowerPoint</vt:lpstr>
      <vt:lpstr>Emagramme du Dimanche 22 Avril 2018 Chambéry  Les conditions ont du mal à se mettre en place.  Emagramme : plaf 2200 m  Mais plafonds de 3000 m dans la Chartreuse pour de nombreux pilotes</vt:lpstr>
      <vt:lpstr>Présentation PowerPoint</vt:lpstr>
      <vt:lpstr>Présentation PowerPoint</vt:lpstr>
      <vt:lpstr>L’émagramme est-il l’outil parfait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JEAN LUC</dc:creator>
  <cp:lastModifiedBy>Jean-Luc Lepetit</cp:lastModifiedBy>
  <cp:revision>160</cp:revision>
  <dcterms:created xsi:type="dcterms:W3CDTF">2013-11-03T20:21:36Z</dcterms:created>
  <dcterms:modified xsi:type="dcterms:W3CDTF">2018-05-23T15:12:36Z</dcterms:modified>
</cp:coreProperties>
</file>